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63102-70C4-4436-A1B4-9B97B665E14C}" type="datetimeFigureOut">
              <a:rPr lang="sv-SE"/>
              <a:pPr>
                <a:defRPr/>
              </a:pPr>
              <a:t>2014-09-02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3E24C-33AE-403B-AAE6-44996A655B5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9B940-E54F-46DD-AE60-40F9E7AAB4E6}" type="datetimeFigureOut">
              <a:rPr lang="sv-SE"/>
              <a:pPr>
                <a:defRPr/>
              </a:pPr>
              <a:t>2014-09-02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679FD-1103-4A68-918A-FC92EEC3A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533C2-0EA3-4326-A1DA-147C7A7D4505}" type="datetimeFigureOut">
              <a:rPr lang="sv-SE"/>
              <a:pPr>
                <a:defRPr/>
              </a:pPr>
              <a:t>2014-09-02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BBADD-F660-4472-B16F-B5AD6BBCF82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99559-8A97-4319-A624-7021BDCB68B7}" type="datetimeFigureOut">
              <a:rPr lang="sv-SE"/>
              <a:pPr>
                <a:defRPr/>
              </a:pPr>
              <a:t>2014-09-02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CFC13-C0FB-4710-944E-C0DB6636204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95E28-63E3-4FB3-A3A0-521850655915}" type="datetimeFigureOut">
              <a:rPr lang="sv-SE"/>
              <a:pPr>
                <a:defRPr/>
              </a:pPr>
              <a:t>2014-09-02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2EAF9-FEC4-40C6-890E-DD3CC1DD04D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D26C8-41B5-44E0-BE6F-DCC52DAC7B79}" type="datetimeFigureOut">
              <a:rPr lang="sv-SE"/>
              <a:pPr>
                <a:defRPr/>
              </a:pPr>
              <a:t>2014-09-02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8744-4ECE-44B5-BB4A-548B0FB5435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344B8-F923-4D6A-BD0A-06287AE9B5AC}" type="datetimeFigureOut">
              <a:rPr lang="sv-SE"/>
              <a:pPr>
                <a:defRPr/>
              </a:pPr>
              <a:t>2014-09-02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29AB0-41EF-43C2-8764-DCEF56EBF91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BACD7-9BCB-48B6-90A0-1B6CDE7E1273}" type="datetimeFigureOut">
              <a:rPr lang="sv-SE"/>
              <a:pPr>
                <a:defRPr/>
              </a:pPr>
              <a:t>2014-09-02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9B991-FD93-42EF-8E80-0BFB6A0CBF4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57CE9-DC0A-48DA-AFD6-F0CBF119EE24}" type="datetimeFigureOut">
              <a:rPr lang="sv-SE"/>
              <a:pPr>
                <a:defRPr/>
              </a:pPr>
              <a:t>2014-09-02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235EC-E4E5-4243-9598-751D9D3399D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1794F-E1A4-481D-9305-7F0E4D2BCB89}" type="datetimeFigureOut">
              <a:rPr lang="sv-SE"/>
              <a:pPr>
                <a:defRPr/>
              </a:pPr>
              <a:t>2014-09-02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C16B6-E233-4CF0-995A-11A6B2BAA83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9F800-90B2-47A6-B6B0-DB29D98D8564}" type="datetimeFigureOut">
              <a:rPr lang="sv-SE"/>
              <a:pPr>
                <a:defRPr/>
              </a:pPr>
              <a:t>2014-09-02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D6882-C535-409F-B946-84F3283DD35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41ECDF-1FE5-4D1B-93B7-297EA1DE3543}" type="datetimeFigureOut">
              <a:rPr lang="sv-SE"/>
              <a:pPr>
                <a:defRPr/>
              </a:pPr>
              <a:t>2014-09-02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783CC8-5644-411F-A50B-9F6CB7A77E9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8545" y="285728"/>
            <a:ext cx="6059605" cy="1500198"/>
          </a:xfrm>
          <a:gradFill>
            <a:gsLst>
              <a:gs pos="79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3600" dirty="0" smtClean="0"/>
              <a:t>Antikens Grekland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>från </a:t>
            </a:r>
            <a:r>
              <a:rPr lang="sv-SE" sz="2400" dirty="0" err="1" smtClean="0"/>
              <a:t>Minoerna</a:t>
            </a:r>
            <a:r>
              <a:rPr lang="sv-SE" sz="2400" dirty="0" smtClean="0"/>
              <a:t> till Alexander den store</a:t>
            </a:r>
            <a:endParaRPr lang="sv-SE" sz="2800" dirty="0"/>
          </a:p>
        </p:txBody>
      </p:sp>
      <p:sp>
        <p:nvSpPr>
          <p:cNvPr id="4" name="Rektangel 3"/>
          <p:cNvSpPr/>
          <p:nvPr/>
        </p:nvSpPr>
        <p:spPr>
          <a:xfrm>
            <a:off x="357190" y="5715016"/>
            <a:ext cx="8501090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>
                <a:latin typeface="+mn-lt"/>
              </a:rPr>
              <a:t>Parthenon-templet byggdes mellan 447 f.Kr. och 433 f.Kr. på Akropolis i Aten som en hyllning till Pallas </a:t>
            </a:r>
            <a:r>
              <a:rPr lang="sv-SE" dirty="0" err="1">
                <a:latin typeface="+mn-lt"/>
              </a:rPr>
              <a:t>Athena</a:t>
            </a:r>
            <a:r>
              <a:rPr lang="sv-SE" dirty="0">
                <a:latin typeface="+mn-lt"/>
              </a:rPr>
              <a:t> för hennes skydd av staden Aten och Grekland under persiska krigen. Byggnadens officiella namn var Jungfru </a:t>
            </a:r>
            <a:r>
              <a:rPr lang="sv-SE" dirty="0" err="1">
                <a:latin typeface="+mn-lt"/>
              </a:rPr>
              <a:t>Athenas</a:t>
            </a:r>
            <a:r>
              <a:rPr lang="sv-SE" dirty="0">
                <a:latin typeface="+mn-lt"/>
              </a:rPr>
              <a:t> tempel , </a:t>
            </a:r>
            <a:r>
              <a:rPr lang="sv-SE" dirty="0" err="1">
                <a:latin typeface="+mn-lt"/>
              </a:rPr>
              <a:t>παρθένος</a:t>
            </a:r>
            <a:r>
              <a:rPr lang="sv-SE" dirty="0">
                <a:latin typeface="+mn-lt"/>
              </a:rPr>
              <a:t> .</a:t>
            </a:r>
            <a:endParaRPr lang="sv-SE" dirty="0">
              <a:latin typeface="+mn-lt"/>
            </a:endParaRPr>
          </a:p>
        </p:txBody>
      </p:sp>
      <p:sp>
        <p:nvSpPr>
          <p:cNvPr id="13320" name="textruta 4"/>
          <p:cNvSpPr txBox="1">
            <a:spLocks noChangeArrowheads="1"/>
          </p:cNvSpPr>
          <p:nvPr/>
        </p:nvSpPr>
        <p:spPr bwMode="auto">
          <a:xfrm rot="-5400000">
            <a:off x="-1654174" y="3421062"/>
            <a:ext cx="35544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000">
                <a:solidFill>
                  <a:schemeClr val="bg1"/>
                </a:solidFill>
                <a:latin typeface="Calibri" pitchFamily="34" charset="0"/>
              </a:rPr>
              <a:t>Tibor Hajnal, Ågesta folkhögskola, Huddinge – www.lektion.se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H:\1Skola\2HiA\2009\Antiken\antiken kar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0"/>
            <a:ext cx="8528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3934597" y="285728"/>
            <a:ext cx="2916571" cy="785818"/>
          </a:xfrm>
          <a:prstGeom prst="rect">
            <a:avLst/>
          </a:prstGeom>
          <a:gradFill>
            <a:gsLst>
              <a:gs pos="7900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sv-SE" sz="2800" dirty="0">
                <a:latin typeface="+mj-lt"/>
                <a:ea typeface="+mj-ea"/>
                <a:cs typeface="+mj-cs"/>
              </a:rPr>
              <a:t>Antikens Grekland</a:t>
            </a:r>
          </a:p>
        </p:txBody>
      </p:sp>
      <p:grpSp>
        <p:nvGrpSpPr>
          <p:cNvPr id="10" name="Grupp 9"/>
          <p:cNvGrpSpPr>
            <a:grpSpLocks/>
          </p:cNvGrpSpPr>
          <p:nvPr/>
        </p:nvGrpSpPr>
        <p:grpSpPr bwMode="auto">
          <a:xfrm>
            <a:off x="5227638" y="5572125"/>
            <a:ext cx="3702050" cy="714375"/>
            <a:chOff x="5228413" y="5572140"/>
            <a:chExt cx="3701305" cy="714380"/>
          </a:xfrm>
        </p:grpSpPr>
        <p:sp>
          <p:nvSpPr>
            <p:cNvPr id="7" name="Rubrik 1"/>
            <p:cNvSpPr txBox="1">
              <a:spLocks/>
            </p:cNvSpPr>
            <p:nvPr/>
          </p:nvSpPr>
          <p:spPr>
            <a:xfrm>
              <a:off x="6357950" y="5572140"/>
              <a:ext cx="2571768" cy="714380"/>
            </a:xfrm>
            <a:prstGeom prst="rect">
              <a:avLst/>
            </a:prstGeom>
            <a:gradFill>
              <a:gsLst>
                <a:gs pos="79000">
                  <a:schemeClr val="accent1">
                    <a:tint val="66000"/>
                    <a:satMod val="160000"/>
                    <a:alpha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txBody>
            <a:bodyPr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sv-SE" sz="1600" dirty="0">
                  <a:latin typeface="+mj-lt"/>
                  <a:ea typeface="+mj-ea"/>
                  <a:cs typeface="+mj-cs"/>
                </a:rPr>
                <a:t>Minoiska kulturen på Kreta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sv-SE" sz="1600" dirty="0">
                  <a:latin typeface="+mj-lt"/>
                  <a:ea typeface="+mj-ea"/>
                  <a:cs typeface="+mj-cs"/>
                </a:rPr>
                <a:t>Ca: 2000 – 1450 f.Kr.</a:t>
              </a:r>
              <a:endParaRPr lang="sv-SE" sz="1100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9" name="Vänster 8"/>
            <p:cNvSpPr/>
            <p:nvPr/>
          </p:nvSpPr>
          <p:spPr>
            <a:xfrm rot="20652974">
              <a:off x="5228413" y="6081732"/>
              <a:ext cx="1136421" cy="128588"/>
            </a:xfrm>
            <a:prstGeom prst="lef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/>
            </a:p>
          </p:txBody>
        </p:sp>
      </p:grpSp>
      <p:grpSp>
        <p:nvGrpSpPr>
          <p:cNvPr id="15" name="Grupp 14"/>
          <p:cNvGrpSpPr/>
          <p:nvPr/>
        </p:nvGrpSpPr>
        <p:grpSpPr>
          <a:xfrm>
            <a:off x="3250550" y="3990745"/>
            <a:ext cx="2893086" cy="1224205"/>
            <a:chOff x="3250550" y="3990745"/>
            <a:chExt cx="2893086" cy="1224205"/>
          </a:xfr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Vänster 13"/>
            <p:cNvSpPr/>
            <p:nvPr/>
          </p:nvSpPr>
          <p:spPr>
            <a:xfrm rot="2959827">
              <a:off x="2827554" y="4413741"/>
              <a:ext cx="948213" cy="102221"/>
            </a:xfrm>
            <a:prstGeom prst="lef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/>
            </a:p>
          </p:txBody>
        </p:sp>
        <p:sp>
          <p:nvSpPr>
            <p:cNvPr id="13" name="Rubrik 1"/>
            <p:cNvSpPr txBox="1">
              <a:spLocks/>
            </p:cNvSpPr>
            <p:nvPr/>
          </p:nvSpPr>
          <p:spPr>
            <a:xfrm>
              <a:off x="3571868" y="4500570"/>
              <a:ext cx="2571768" cy="714380"/>
            </a:xfrm>
            <a:prstGeom prst="rect">
              <a:avLst/>
            </a:prstGeom>
            <a:gradFill>
              <a:gsLst>
                <a:gs pos="79000">
                  <a:schemeClr val="accent1">
                    <a:tint val="66000"/>
                    <a:satMod val="160000"/>
                    <a:alpha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txBody>
            <a:bodyPr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sv-SE" sz="1600" dirty="0">
                  <a:latin typeface="+mj-lt"/>
                  <a:ea typeface="+mj-ea"/>
                  <a:cs typeface="+mj-cs"/>
                </a:rPr>
                <a:t>Mykene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sv-SE" sz="1600" dirty="0">
                  <a:latin typeface="+mj-lt"/>
                  <a:ea typeface="+mj-ea"/>
                  <a:cs typeface="+mj-cs"/>
                </a:rPr>
                <a:t>Ca: 1400 – 1050 f.Kr.</a:t>
              </a:r>
              <a:endParaRPr lang="sv-SE" sz="1100" dirty="0"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20" name="Grupp 19"/>
          <p:cNvGrpSpPr>
            <a:grpSpLocks/>
          </p:cNvGrpSpPr>
          <p:nvPr/>
        </p:nvGrpSpPr>
        <p:grpSpPr bwMode="auto">
          <a:xfrm>
            <a:off x="2535238" y="3798888"/>
            <a:ext cx="2571750" cy="2354262"/>
            <a:chOff x="2535864" y="3799276"/>
            <a:chExt cx="2571768" cy="2354127"/>
          </a:xfrm>
        </p:grpSpPr>
        <p:sp>
          <p:nvSpPr>
            <p:cNvPr id="17" name="Vänster 16"/>
            <p:cNvSpPr/>
            <p:nvPr/>
          </p:nvSpPr>
          <p:spPr>
            <a:xfrm rot="4888447">
              <a:off x="2119173" y="5139840"/>
              <a:ext cx="949271" cy="103188"/>
            </a:xfrm>
            <a:prstGeom prst="lef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/>
            </a:p>
          </p:txBody>
        </p:sp>
        <p:sp>
          <p:nvSpPr>
            <p:cNvPr id="19" name="Vänster 18"/>
            <p:cNvSpPr/>
            <p:nvPr/>
          </p:nvSpPr>
          <p:spPr>
            <a:xfrm rot="6495644">
              <a:off x="2472419" y="4607264"/>
              <a:ext cx="1712814" cy="96839"/>
            </a:xfrm>
            <a:prstGeom prst="lef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/>
            </a:p>
          </p:txBody>
        </p:sp>
        <p:sp>
          <p:nvSpPr>
            <p:cNvPr id="18" name="Rubrik 1"/>
            <p:cNvSpPr txBox="1">
              <a:spLocks/>
            </p:cNvSpPr>
            <p:nvPr/>
          </p:nvSpPr>
          <p:spPr>
            <a:xfrm>
              <a:off x="2535864" y="5439023"/>
              <a:ext cx="2571768" cy="714380"/>
            </a:xfrm>
            <a:prstGeom prst="rect">
              <a:avLst/>
            </a:prstGeom>
            <a:gradFill>
              <a:gsLst>
                <a:gs pos="79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txBody>
            <a:bodyPr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sv-SE" sz="1600" dirty="0">
                  <a:latin typeface="+mj-lt"/>
                  <a:ea typeface="+mj-ea"/>
                  <a:cs typeface="+mj-cs"/>
                </a:rPr>
                <a:t>Sparta och </a:t>
              </a:r>
              <a:r>
                <a:rPr lang="sv-SE" sz="1600" dirty="0" err="1">
                  <a:latin typeface="+mj-lt"/>
                  <a:ea typeface="+mj-ea"/>
                  <a:cs typeface="+mj-cs"/>
                </a:rPr>
                <a:t>Athen</a:t>
              </a:r>
              <a:endParaRPr lang="sv-SE" sz="1600" dirty="0">
                <a:latin typeface="+mj-lt"/>
                <a:ea typeface="+mj-ea"/>
                <a:cs typeface="+mj-cs"/>
              </a:endParaRP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sv-SE" sz="1600" dirty="0">
                  <a:latin typeface="+mj-lt"/>
                  <a:ea typeface="+mj-ea"/>
                  <a:cs typeface="+mj-cs"/>
                </a:rPr>
                <a:t>Ca: 490 – 340 f.Kr.</a:t>
              </a:r>
              <a:endParaRPr lang="sv-SE" sz="1100" dirty="0"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16" name="Rubrik 1"/>
          <p:cNvSpPr txBox="1">
            <a:spLocks/>
          </p:cNvSpPr>
          <p:nvPr/>
        </p:nvSpPr>
        <p:spPr>
          <a:xfrm>
            <a:off x="5715008" y="2357430"/>
            <a:ext cx="2928958" cy="928694"/>
          </a:xfrm>
          <a:prstGeom prst="rect">
            <a:avLst/>
          </a:prstGeom>
          <a:gradFill>
            <a:gsLst>
              <a:gs pos="7900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sv-SE" sz="1600" dirty="0">
                <a:latin typeface="+mj-lt"/>
                <a:ea typeface="+mj-ea"/>
                <a:cs typeface="+mj-cs"/>
              </a:rPr>
              <a:t>Greklands mörka århundraden: få skriftliga källor, h</a:t>
            </a:r>
            <a:r>
              <a:rPr lang="sv-SE" sz="1600" dirty="0" err="1">
                <a:latin typeface="+mj-lt"/>
                <a:ea typeface="+mj-ea"/>
                <a:cs typeface="+mj-cs"/>
              </a:rPr>
              <a:t>andeln</a:t>
            </a:r>
            <a:r>
              <a:rPr lang="sv-SE" sz="1600" dirty="0">
                <a:latin typeface="+mj-lt"/>
                <a:ea typeface="+mj-ea"/>
                <a:cs typeface="+mj-cs"/>
              </a:rPr>
              <a:t> avtar, och byarna är isolerade.</a:t>
            </a:r>
          </a:p>
        </p:txBody>
      </p:sp>
      <p:grpSp>
        <p:nvGrpSpPr>
          <p:cNvPr id="23" name="Grupp 22"/>
          <p:cNvGrpSpPr>
            <a:grpSpLocks/>
          </p:cNvGrpSpPr>
          <p:nvPr/>
        </p:nvGrpSpPr>
        <p:grpSpPr bwMode="auto">
          <a:xfrm>
            <a:off x="357188" y="2143125"/>
            <a:ext cx="2500312" cy="1714500"/>
            <a:chOff x="357158" y="2143116"/>
            <a:chExt cx="2500330" cy="1714512"/>
          </a:xfrm>
        </p:grpSpPr>
        <p:sp>
          <p:nvSpPr>
            <p:cNvPr id="22" name="Ned 21"/>
            <p:cNvSpPr/>
            <p:nvPr/>
          </p:nvSpPr>
          <p:spPr>
            <a:xfrm>
              <a:off x="1785918" y="2714620"/>
              <a:ext cx="142876" cy="1143008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tint val="66000"/>
                    <a:satMod val="160000"/>
                  </a:schemeClr>
                </a:gs>
                <a:gs pos="50000">
                  <a:schemeClr val="accent1">
                    <a:tint val="66000"/>
                    <a:satMod val="160000"/>
                    <a:tint val="44500"/>
                    <a:satMod val="160000"/>
                  </a:schemeClr>
                </a:gs>
                <a:gs pos="100000">
                  <a:schemeClr val="accent1">
                    <a:tint val="66000"/>
                    <a:satMod val="16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/>
            </a:p>
          </p:txBody>
        </p:sp>
        <p:sp>
          <p:nvSpPr>
            <p:cNvPr id="21" name="Rubrik 1"/>
            <p:cNvSpPr txBox="1">
              <a:spLocks/>
            </p:cNvSpPr>
            <p:nvPr/>
          </p:nvSpPr>
          <p:spPr>
            <a:xfrm>
              <a:off x="357158" y="2143116"/>
              <a:ext cx="2500330" cy="642942"/>
            </a:xfrm>
            <a:prstGeom prst="rect">
              <a:avLst/>
            </a:prstGeom>
            <a:gradFill>
              <a:gsLst>
                <a:gs pos="79000">
                  <a:schemeClr val="accent1">
                    <a:tint val="66000"/>
                    <a:satMod val="160000"/>
                    <a:alpha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txBody>
            <a:bodyPr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sv-SE" sz="1600" dirty="0">
                  <a:latin typeface="+mj-lt"/>
                  <a:ea typeface="+mj-ea"/>
                  <a:cs typeface="+mj-cs"/>
                </a:rPr>
                <a:t>Olympiska spelen  i Olympia 776 f.Kr. – 393 e.Kr.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>
          <a:xfrm>
            <a:off x="857224" y="214290"/>
            <a:ext cx="3929090" cy="891179"/>
          </a:xfrm>
          <a:prstGeom prst="rect">
            <a:avLst/>
          </a:prstGeom>
          <a:gradFill>
            <a:gsLst>
              <a:gs pos="7900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sv-SE" sz="2400" dirty="0">
                <a:latin typeface="+mj-lt"/>
                <a:ea typeface="+mj-ea"/>
                <a:cs typeface="+mj-cs"/>
              </a:rPr>
              <a:t>Minoiska kulturen på Kreta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sv-SE" sz="2400" dirty="0">
                <a:latin typeface="+mj-lt"/>
                <a:ea typeface="+mj-ea"/>
                <a:cs typeface="+mj-cs"/>
              </a:rPr>
              <a:t>Ca: 2000 – 1450 f.Kr.</a:t>
            </a:r>
            <a:endParaRPr lang="sv-SE" sz="16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6500826" y="6072206"/>
            <a:ext cx="2571768" cy="714380"/>
          </a:xfrm>
          <a:prstGeom prst="rect">
            <a:avLst/>
          </a:prstGeom>
          <a:gradFill>
            <a:gsLst>
              <a:gs pos="79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sv-SE" sz="1600" dirty="0">
                <a:latin typeface="+mj-lt"/>
                <a:ea typeface="+mj-ea"/>
                <a:cs typeface="+mj-cs"/>
              </a:rPr>
              <a:t>Palatset Knossos på Kreta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sv-SE" sz="1600" dirty="0">
                <a:latin typeface="+mj-lt"/>
                <a:ea typeface="+mj-ea"/>
                <a:cs typeface="+mj-cs"/>
              </a:rPr>
              <a:t>förstördes ca:  1450 f.Kr.</a:t>
            </a:r>
            <a:endParaRPr lang="sv-SE" sz="1100" dirty="0"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14102"/>
            <a:ext cx="4713289" cy="278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/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2136" y="2071678"/>
            <a:ext cx="2073743" cy="314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/>
          </a:sp3d>
        </p:spPr>
      </p:pic>
      <p:sp>
        <p:nvSpPr>
          <p:cNvPr id="8" name="Rubrik 1"/>
          <p:cNvSpPr txBox="1">
            <a:spLocks/>
          </p:cNvSpPr>
          <p:nvPr/>
        </p:nvSpPr>
        <p:spPr>
          <a:xfrm>
            <a:off x="285720" y="5929330"/>
            <a:ext cx="4714908" cy="928694"/>
          </a:xfrm>
          <a:prstGeom prst="rect">
            <a:avLst/>
          </a:prstGeom>
          <a:gradFill flip="none" rotWithShape="1">
            <a:gsLst>
              <a:gs pos="7900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00" dirty="0">
                <a:latin typeface="+mn-lt"/>
              </a:rPr>
              <a:t>Den berömda freskmålningen med tjurakrobaterna, där både män och kvinnor deltog.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00" dirty="0">
                <a:latin typeface="+mn-lt"/>
              </a:rPr>
              <a:t>En slags tävling? Möjligen religiös anknytning?</a:t>
            </a:r>
            <a:endParaRPr lang="sv-SE" sz="1600" dirty="0">
              <a:latin typeface="+mn-lt"/>
            </a:endParaRPr>
          </a:p>
        </p:txBody>
      </p:sp>
      <p:sp>
        <p:nvSpPr>
          <p:cNvPr id="9" name="Rubrik 1"/>
          <p:cNvSpPr txBox="1">
            <a:spLocks/>
          </p:cNvSpPr>
          <p:nvPr/>
        </p:nvSpPr>
        <p:spPr>
          <a:xfrm>
            <a:off x="6858016" y="785794"/>
            <a:ext cx="2000264" cy="1143008"/>
          </a:xfrm>
          <a:prstGeom prst="rect">
            <a:avLst/>
          </a:prstGeom>
          <a:gradFill>
            <a:gsLst>
              <a:gs pos="7900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00" dirty="0">
                <a:latin typeface="+mn-lt"/>
              </a:rPr>
              <a:t>Den "minoiska ormgudinnan”, </a:t>
            </a:r>
            <a:r>
              <a:rPr lang="sv-SE" sz="1600" dirty="0" err="1">
                <a:latin typeface="+mn-lt"/>
              </a:rPr>
              <a:t>fajansfigurin</a:t>
            </a:r>
            <a:r>
              <a:rPr lang="sv-SE" sz="1600" dirty="0">
                <a:latin typeface="+mn-lt"/>
              </a:rPr>
              <a:t> från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00" dirty="0">
                <a:latin typeface="+mn-lt"/>
              </a:rPr>
              <a:t>ca: 1000 f.Kr.</a:t>
            </a:r>
            <a:endParaRPr lang="sv-SE" sz="160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4761360" y="285728"/>
            <a:ext cx="3143272" cy="928694"/>
          </a:xfrm>
          <a:prstGeom prst="rect">
            <a:avLst/>
          </a:prstGeom>
          <a:gradFill>
            <a:gsLst>
              <a:gs pos="7900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sv-SE" sz="2800" dirty="0">
                <a:latin typeface="+mn-lt"/>
              </a:rPr>
              <a:t>Mykene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sv-SE" sz="2400" dirty="0">
                <a:latin typeface="+mn-lt"/>
              </a:rPr>
              <a:t>Ca: 1400 – 1050 f.Kr.</a:t>
            </a:r>
            <a:endParaRPr lang="sv-SE" sz="1600" dirty="0"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666728"/>
            <a:ext cx="4786346" cy="483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959" y="287339"/>
            <a:ext cx="3374347" cy="435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Rubrik 1"/>
          <p:cNvSpPr txBox="1">
            <a:spLocks/>
          </p:cNvSpPr>
          <p:nvPr/>
        </p:nvSpPr>
        <p:spPr>
          <a:xfrm>
            <a:off x="285720" y="4786322"/>
            <a:ext cx="3357586" cy="642942"/>
          </a:xfrm>
          <a:prstGeom prst="rect">
            <a:avLst/>
          </a:prstGeom>
          <a:gradFill>
            <a:gsLst>
              <a:gs pos="7900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Calibri" pitchFamily="34" charset="0"/>
              </a:rPr>
              <a:t>Lejonporten</a:t>
            </a:r>
            <a:r>
              <a:rPr lang="en-US" sz="1200" dirty="0">
                <a:latin typeface="Calibri" pitchFamily="34" charset="0"/>
              </a:rPr>
              <a:t>: Wilhelm </a:t>
            </a:r>
            <a:r>
              <a:rPr lang="en-US" sz="1200" dirty="0" err="1">
                <a:latin typeface="Calibri" pitchFamily="34" charset="0"/>
              </a:rPr>
              <a:t>Dörpfeld</a:t>
            </a:r>
            <a:r>
              <a:rPr lang="en-US" sz="1200" dirty="0">
                <a:latin typeface="Calibri" pitchFamily="34" charset="0"/>
              </a:rPr>
              <a:t> (</a:t>
            </a:r>
            <a:r>
              <a:rPr lang="en-US" sz="1200" dirty="0" err="1">
                <a:latin typeface="Calibri" pitchFamily="34" charset="0"/>
              </a:rPr>
              <a:t>hålet</a:t>
            </a:r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dirty="0" err="1">
                <a:latin typeface="Calibri" pitchFamily="34" charset="0"/>
              </a:rPr>
              <a:t>i</a:t>
            </a:r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dirty="0" err="1">
                <a:latin typeface="Calibri" pitchFamily="34" charset="0"/>
              </a:rPr>
              <a:t>muren</a:t>
            </a:r>
            <a:r>
              <a:rPr lang="en-US" sz="1200" dirty="0">
                <a:latin typeface="Calibri" pitchFamily="34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Calibri" pitchFamily="34" charset="0"/>
              </a:rPr>
              <a:t>och</a:t>
            </a:r>
            <a:r>
              <a:rPr lang="en-US" sz="1200" dirty="0">
                <a:latin typeface="Calibri" pitchFamily="34" charset="0"/>
              </a:rPr>
              <a:t> Heinrich Schliemann (</a:t>
            </a:r>
            <a:r>
              <a:rPr lang="en-US" sz="1200" dirty="0" err="1">
                <a:latin typeface="Calibri" pitchFamily="34" charset="0"/>
              </a:rPr>
              <a:t>uppe</a:t>
            </a:r>
            <a:r>
              <a:rPr lang="en-US" sz="1200" dirty="0">
                <a:latin typeface="Calibri" pitchFamily="34" charset="0"/>
              </a:rPr>
              <a:t> till </a:t>
            </a:r>
            <a:r>
              <a:rPr lang="en-US" sz="1200" dirty="0" err="1">
                <a:latin typeface="Calibri" pitchFamily="34" charset="0"/>
              </a:rPr>
              <a:t>höger</a:t>
            </a:r>
            <a:r>
              <a:rPr lang="en-US" sz="1200" dirty="0">
                <a:latin typeface="Calibri" pitchFamily="34" charset="0"/>
              </a:rPr>
              <a:t>), 1884-85</a:t>
            </a:r>
            <a:endParaRPr lang="sv-SE" sz="1200" dirty="0">
              <a:latin typeface="Calibri" pitchFamily="34" charset="0"/>
            </a:endParaRPr>
          </a:p>
        </p:txBody>
      </p:sp>
      <p:sp>
        <p:nvSpPr>
          <p:cNvPr id="9" name="Rubrik 1"/>
          <p:cNvSpPr txBox="1">
            <a:spLocks/>
          </p:cNvSpPr>
          <p:nvPr/>
        </p:nvSpPr>
        <p:spPr>
          <a:xfrm>
            <a:off x="285720" y="5786454"/>
            <a:ext cx="3357586" cy="642942"/>
          </a:xfrm>
          <a:prstGeom prst="rect">
            <a:avLst/>
          </a:prstGeom>
          <a:gradFill>
            <a:gsLst>
              <a:gs pos="7900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“</a:t>
            </a:r>
            <a:r>
              <a:rPr lang="en-US" sz="1600" b="1" dirty="0" err="1">
                <a:latin typeface="+mn-lt"/>
              </a:rPr>
              <a:t>Agamemnons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dödsmask</a:t>
            </a:r>
            <a:r>
              <a:rPr lang="en-US" sz="1600" b="1" dirty="0">
                <a:latin typeface="+mn-lt"/>
              </a:rPr>
              <a:t>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</a:rPr>
              <a:t>ca 1500 </a:t>
            </a:r>
            <a:r>
              <a:rPr lang="en-US" sz="1200" b="1" dirty="0" err="1">
                <a:latin typeface="+mn-lt"/>
              </a:rPr>
              <a:t>f.Kr</a:t>
            </a:r>
            <a:r>
              <a:rPr lang="en-US" sz="1200" b="1" dirty="0">
                <a:latin typeface="+mn-lt"/>
              </a:rPr>
              <a:t>. </a:t>
            </a:r>
            <a:r>
              <a:rPr lang="en-US" sz="1200" dirty="0">
                <a:latin typeface="+mn-lt"/>
              </a:rPr>
              <a:t> </a:t>
            </a:r>
            <a:endParaRPr lang="sv-SE" sz="12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8715404" cy="527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1857356" y="214290"/>
            <a:ext cx="5357850" cy="1071570"/>
          </a:xfrm>
          <a:prstGeom prst="rect">
            <a:avLst/>
          </a:prstGeom>
          <a:gradFill>
            <a:gsLst>
              <a:gs pos="79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sv-SE" sz="2800" dirty="0">
                <a:latin typeface="+mj-lt"/>
                <a:ea typeface="+mj-ea"/>
                <a:cs typeface="+mj-cs"/>
              </a:rPr>
              <a:t>Grekerna koloniserade kusterna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sv-SE" sz="2800" dirty="0">
                <a:latin typeface="+mj-lt"/>
                <a:ea typeface="+mj-ea"/>
                <a:cs typeface="+mj-cs"/>
              </a:rPr>
              <a:t>700 – 490 f.Kr.</a:t>
            </a:r>
            <a:endParaRPr lang="sv-SE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 txBox="1">
            <a:spLocks/>
          </p:cNvSpPr>
          <p:nvPr/>
        </p:nvSpPr>
        <p:spPr>
          <a:xfrm>
            <a:off x="1857356" y="214290"/>
            <a:ext cx="5357850" cy="618223"/>
          </a:xfrm>
          <a:prstGeom prst="rect">
            <a:avLst/>
          </a:prstGeom>
          <a:gradFill>
            <a:gsLst>
              <a:gs pos="7900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sv-SE" sz="2800" dirty="0">
                <a:latin typeface="+mj-lt"/>
                <a:ea typeface="+mj-ea"/>
                <a:cs typeface="+mj-cs"/>
              </a:rPr>
              <a:t>Demokrati i </a:t>
            </a:r>
            <a:r>
              <a:rPr lang="sv-SE" sz="2800" dirty="0" err="1">
                <a:latin typeface="+mj-lt"/>
                <a:ea typeface="+mj-ea"/>
                <a:cs typeface="+mj-cs"/>
              </a:rPr>
              <a:t>Athen</a:t>
            </a:r>
            <a:r>
              <a:rPr lang="sv-SE" sz="2800" dirty="0">
                <a:latin typeface="+mj-lt"/>
                <a:ea typeface="+mj-ea"/>
                <a:cs typeface="+mj-cs"/>
              </a:rPr>
              <a:t>?</a:t>
            </a:r>
            <a:endParaRPr lang="sv-SE" dirty="0">
              <a:latin typeface="+mj-lt"/>
              <a:ea typeface="+mj-ea"/>
              <a:cs typeface="+mj-cs"/>
            </a:endParaRPr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500034" y="1357298"/>
            <a:ext cx="5857916" cy="2071702"/>
          </a:xfrm>
          <a:prstGeom prst="rect">
            <a:avLst/>
          </a:prstGeom>
          <a:gradFill>
            <a:gsLst>
              <a:gs pos="7900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sv-SE" dirty="0">
                <a:latin typeface="+mj-lt"/>
                <a:ea typeface="+mj-ea"/>
                <a:cs typeface="+mj-cs"/>
              </a:rPr>
              <a:t>Av </a:t>
            </a:r>
            <a:r>
              <a:rPr lang="sv-SE" dirty="0" err="1">
                <a:latin typeface="+mj-lt"/>
                <a:ea typeface="+mj-ea"/>
                <a:cs typeface="+mj-cs"/>
              </a:rPr>
              <a:t>Athens</a:t>
            </a:r>
            <a:r>
              <a:rPr lang="sv-SE" dirty="0">
                <a:latin typeface="+mj-lt"/>
                <a:ea typeface="+mj-ea"/>
                <a:cs typeface="+mj-cs"/>
              </a:rPr>
              <a:t> totala befolkning på ca: 300 000 personer var det bara </a:t>
            </a:r>
            <a:r>
              <a:rPr lang="sv-SE" sz="2000" dirty="0">
                <a:latin typeface="+mj-lt"/>
                <a:ea typeface="+mj-ea"/>
                <a:cs typeface="+mj-cs"/>
              </a:rPr>
              <a:t>40 000 manliga medborgare </a:t>
            </a:r>
            <a:r>
              <a:rPr lang="sv-SE" dirty="0">
                <a:latin typeface="+mj-lt"/>
                <a:ea typeface="+mj-ea"/>
                <a:cs typeface="+mj-cs"/>
              </a:rPr>
              <a:t>som hade rösträtt.</a:t>
            </a:r>
          </a:p>
          <a:p>
            <a:pPr fontAlgn="auto">
              <a:spcAft>
                <a:spcPts val="0"/>
              </a:spcAft>
              <a:defRPr/>
            </a:pPr>
            <a:endParaRPr lang="sv-SE" sz="500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v-SE" sz="2000" dirty="0">
                <a:latin typeface="+mj-lt"/>
                <a:ea typeface="+mj-ea"/>
                <a:cs typeface="+mj-cs"/>
              </a:rPr>
              <a:t>Resten hade inte rösträtt!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>
                <a:latin typeface="+mj-lt"/>
                <a:ea typeface="+mj-ea"/>
                <a:cs typeface="+mj-cs"/>
              </a:rPr>
              <a:t>130 000 kvinnor och barn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>
                <a:latin typeface="+mj-lt"/>
                <a:ea typeface="+mj-ea"/>
                <a:cs typeface="+mj-cs"/>
              </a:rPr>
              <a:t>30 000 </a:t>
            </a:r>
            <a:r>
              <a:rPr lang="sv-SE" dirty="0" err="1">
                <a:latin typeface="+mj-lt"/>
                <a:ea typeface="+mj-ea"/>
                <a:cs typeface="+mj-cs"/>
              </a:rPr>
              <a:t>metoiker</a:t>
            </a:r>
            <a:r>
              <a:rPr lang="sv-SE" dirty="0">
                <a:latin typeface="+mj-lt"/>
                <a:ea typeface="+mj-ea"/>
                <a:cs typeface="+mj-cs"/>
              </a:rPr>
              <a:t> (invandrare från andra städer)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>
                <a:latin typeface="+mj-lt"/>
                <a:ea typeface="+mj-ea"/>
                <a:cs typeface="+mj-cs"/>
              </a:rPr>
              <a:t>100 000 slavar och slavinnor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072074"/>
            <a:ext cx="2179847" cy="137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857628"/>
            <a:ext cx="1714512" cy="106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442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29100" y="3621088"/>
            <a:ext cx="2135188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0475" y="1617663"/>
            <a:ext cx="2598738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25" y="0"/>
            <a:ext cx="12626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1857356" y="214290"/>
            <a:ext cx="5357850" cy="928694"/>
          </a:xfrm>
          <a:prstGeom prst="rect">
            <a:avLst/>
          </a:prstGeom>
          <a:gradFill>
            <a:gsLst>
              <a:gs pos="7900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sv-SE" sz="2800" dirty="0">
                <a:latin typeface="+mj-lt"/>
                <a:ea typeface="+mj-ea"/>
                <a:cs typeface="+mj-cs"/>
              </a:rPr>
              <a:t>Alexander den store</a:t>
            </a:r>
            <a:endParaRPr lang="sv-SE" dirty="0"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sv-SE" sz="2000" dirty="0">
                <a:latin typeface="+mn-lt"/>
              </a:rPr>
              <a:t>Kung av Makedonien år 336 f.Kr. - 323 f.Kr. </a:t>
            </a:r>
            <a:endParaRPr lang="sv-SE" sz="2000" dirty="0"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1483744"/>
            <a:ext cx="4786346" cy="330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Rubrik 1"/>
          <p:cNvSpPr txBox="1">
            <a:spLocks/>
          </p:cNvSpPr>
          <p:nvPr/>
        </p:nvSpPr>
        <p:spPr>
          <a:xfrm>
            <a:off x="285720" y="5357826"/>
            <a:ext cx="2928958" cy="1214446"/>
          </a:xfrm>
          <a:prstGeom prst="rect">
            <a:avLst/>
          </a:prstGeom>
          <a:gradFill>
            <a:gsLst>
              <a:gs pos="7900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sv-SE" dirty="0">
                <a:latin typeface="+mj-lt"/>
                <a:ea typeface="+mj-ea"/>
                <a:cs typeface="+mj-cs"/>
              </a:rPr>
              <a:t>Alexander besegrar den Persiske kungen Darius i slaget vid </a:t>
            </a:r>
            <a:r>
              <a:rPr lang="sv-SE" dirty="0" err="1">
                <a:latin typeface="+mj-lt"/>
                <a:ea typeface="+mj-ea"/>
                <a:cs typeface="+mj-cs"/>
              </a:rPr>
              <a:t>Issos</a:t>
            </a:r>
            <a:r>
              <a:rPr lang="sv-SE" dirty="0">
                <a:latin typeface="+mj-lt"/>
                <a:ea typeface="+mj-ea"/>
                <a:cs typeface="+mj-cs"/>
              </a:rPr>
              <a:t> 333 f.Kr.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sv-SE" dirty="0">
                <a:latin typeface="+mj-lt"/>
                <a:ea typeface="+mj-ea"/>
                <a:cs typeface="+mj-cs"/>
              </a:rPr>
              <a:t>(golvmosaik från Pompeji)  </a:t>
            </a:r>
            <a:endParaRPr lang="sv-SE" sz="120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7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1561927" y="214290"/>
            <a:ext cx="5950214" cy="925193"/>
          </a:xfrm>
          <a:prstGeom prst="rect">
            <a:avLst/>
          </a:prstGeom>
          <a:gradFill>
            <a:gsLst>
              <a:gs pos="7900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sv-SE" sz="2000" dirty="0">
                <a:latin typeface="+mn-lt"/>
              </a:rPr>
              <a:t>Väster- och österländskt möttes i en blandkultur:</a:t>
            </a:r>
            <a:endParaRPr lang="sv-SE" sz="2000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sv-SE" sz="2800" dirty="0">
                <a:latin typeface="+mj-lt"/>
                <a:ea typeface="+mj-ea"/>
                <a:cs typeface="+mj-cs"/>
              </a:rPr>
              <a:t>Hellenismen</a:t>
            </a:r>
            <a:endParaRPr lang="sv-SE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0208 L -0.54826 -0.00208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235</Words>
  <Application>Microsoft Macintosh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Formgivningsmall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Office-tema</vt:lpstr>
      <vt:lpstr>Bild 1</vt:lpstr>
      <vt:lpstr>Bild 2</vt:lpstr>
      <vt:lpstr>Bild 3</vt:lpstr>
      <vt:lpstr>Bild 4</vt:lpstr>
      <vt:lpstr>Bild 5</vt:lpstr>
      <vt:lpstr>Bild 6</vt:lpstr>
      <vt:lpstr>Bild 7</vt:lpstr>
      <vt:lpstr>Bild 8</vt:lpstr>
    </vt:vector>
  </TitlesOfParts>
  <Company>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Antiken Greklands och Roms historia ca: 800 f.Kr – 500 e.Kr</dc:title>
  <dc:creator>Science</dc:creator>
  <cp:lastModifiedBy>patsve</cp:lastModifiedBy>
  <cp:revision>62</cp:revision>
  <dcterms:created xsi:type="dcterms:W3CDTF">2009-10-12T06:42:25Z</dcterms:created>
  <dcterms:modified xsi:type="dcterms:W3CDTF">2014-09-02T07:04:05Z</dcterms:modified>
</cp:coreProperties>
</file>