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6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7" r:id="rId6"/>
    <p:sldId id="268" r:id="rId7"/>
    <p:sldId id="259" r:id="rId8"/>
    <p:sldId id="262" r:id="rId9"/>
    <p:sldId id="264" r:id="rId10"/>
    <p:sldId id="265" r:id="rId11"/>
    <p:sldId id="260" r:id="rId12"/>
    <p:sldId id="266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60518-7793-4E8A-9CCB-5014459108BB}" type="datetimeFigureOut">
              <a:rPr lang="sv-SE"/>
              <a:pPr>
                <a:defRPr/>
              </a:pPr>
              <a:t>2011-11-29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7DBC8-E37C-4D0E-9CBE-2D9C05EE61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  <a:p>
            <a:pPr eaLnBrk="1" hangingPunct="1">
              <a:spcBef>
                <a:spcPct val="0"/>
              </a:spcBef>
            </a:pPr>
            <a:r>
              <a:rPr lang="sv-SE" smtClean="0"/>
              <a:t>----- Mötesanteckningar (2011-10-24 15.25) -----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Vi har då fått upplysningen </a:t>
            </a:r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178AD-BEC6-4BE0-AEDF-0FA5B9B0073F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Man kan säga att bakgrunden ligger i de olika </a:t>
            </a:r>
            <a:r>
              <a:rPr lang="sv-SE" b="1" smtClean="0"/>
              <a:t>vetenskapliga revolutionerna och upptäckterna (bild 2, klick2)</a:t>
            </a:r>
            <a:r>
              <a:rPr lang="sv-SE" smtClean="0"/>
              <a:t> under 15- och 1600-talet </a:t>
            </a:r>
            <a:r>
              <a:rPr lang="sv-SE" i="1" smtClean="0"/>
              <a:t>(klick3)</a:t>
            </a:r>
            <a:r>
              <a:rPr lang="sv-SE" smtClean="0"/>
              <a:t>, med bland annat </a:t>
            </a:r>
            <a:r>
              <a:rPr lang="sv-SE" b="1" smtClean="0"/>
              <a:t>Galileo Galilei, Tycho Brahe</a:t>
            </a:r>
            <a:r>
              <a:rPr lang="sv-SE" smtClean="0"/>
              <a:t> och </a:t>
            </a:r>
            <a:r>
              <a:rPr lang="sv-SE" b="1" smtClean="0"/>
              <a:t>Kopernikus (klick 4)</a:t>
            </a:r>
            <a:r>
              <a:rPr lang="sv-SE" smtClean="0"/>
              <a:t> och upptäcksmännen </a:t>
            </a:r>
            <a:r>
              <a:rPr lang="sv-SE" b="1" smtClean="0"/>
              <a:t>Columbus, Diaz och Pizarro (klick 5)</a:t>
            </a:r>
            <a:r>
              <a:rPr lang="sv-SE" smtClean="0"/>
              <a:t> bidrog till en stor del till en europeisk framtidstro (klick 6).  </a:t>
            </a:r>
          </a:p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741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C28FE-5E41-4F6D-953E-438E308EEAF8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33D26B-DFC2-4248-8ED0-AD3E108CBDD7}" type="datetime1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FC8D-246D-46AE-BE7C-D2BB7E0B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24BF-2F03-4375-860C-9A46C176AEC9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E95C-4FCA-41BE-AA85-4ABA4460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759E-5851-4416-8558-FAAF4F613D71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79FD-3D26-4D32-BFC4-498F912B8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1DA8-1821-4BEF-846A-73DD1E5D05F1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6A34-5560-4551-948D-9DB471748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C96367-2F2B-4F6E-ACF4-15FA13738E10}" type="datetime1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701C-680C-4727-B6FA-9D612A710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5AE9-D640-474E-9A7A-E394EC4C8EC3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9A5C-F491-4AB1-818F-D6479D7D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CF9A-AFB3-4532-A1DF-D8F5940E9DA9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3351-6CD3-4A29-B13A-7B3A79F8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512-A74E-4EAD-807B-8A911E7443C8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87A1-2919-4365-846C-59A23349F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62FB7-D8B7-4648-858F-1C4C33316D37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DECF-96F5-41BC-BC38-E0A1855E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011811-C4CD-4AA4-A10D-314A73E70F3A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2D24-373F-49BD-BF22-B0954263A9F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C1CB6A-4AB9-4D48-B243-D7EB05ADC5C8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6259-8B67-4130-9A18-537938604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DE8F253-569F-4AAE-95B7-A4815D4B4EAD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BEBD2B-BF21-4365-B7F7-A80544D26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37" r:id="rId4"/>
    <p:sldLayoutId id="2147484636" r:id="rId5"/>
    <p:sldLayoutId id="2147484635" r:id="rId6"/>
    <p:sldLayoutId id="2147484634" r:id="rId7"/>
    <p:sldLayoutId id="2147484641" r:id="rId8"/>
    <p:sldLayoutId id="2147484642" r:id="rId9"/>
    <p:sldLayoutId id="2147484633" r:id="rId10"/>
    <p:sldLayoutId id="2147484632" r:id="rId11"/>
  </p:sldLayoutIdLst>
  <p:transition spd="slow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/>
              <a:t>Förnuft, Mänskliga Rättigheter och Vetande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Upplysningen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ca 1650 - 1800</a:t>
            </a:r>
            <a:endParaRPr lang="sv-SE" dirty="0"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Robinson Kruse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1719</a:t>
            </a:r>
            <a:endParaRPr lang="sv-SE" dirty="0">
              <a:ea typeface="+mj-e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4460875" cy="4789488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Halvt sann och halvt påhittad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Alla nyckelord fanns som sagt med i boken.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Det handlar om en man som ska klara sig på en öde ö utanför Sydamerikas kust.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visar sig vara förnuftig, och kan alla naturvetenskaper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är tolerant mot andra religioner och hudfärger, han inför religionsfrihet på ön.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</p:txBody>
      </p:sp>
      <p:pic>
        <p:nvPicPr>
          <p:cNvPr id="9" name="Bildobjekt 8" descr="Robinson Crouse 1st edi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513" y="1657350"/>
            <a:ext cx="38338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sv-SE" smtClean="0"/>
              <a:t>Upplysningen i Frankrike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4156075" cy="52673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smtClean="0"/>
              <a:t>Motsatsen till England</a:t>
            </a:r>
          </a:p>
          <a:p>
            <a:pPr eaLnBrk="1" hangingPunct="1">
              <a:defRPr/>
            </a:pPr>
            <a:r>
              <a:rPr lang="sv-SE" smtClean="0"/>
              <a:t>Man hade en stenhård enväldig monarki, där kyrkan också hade stor makt.</a:t>
            </a:r>
          </a:p>
          <a:p>
            <a:pPr eaLnBrk="1" hangingPunct="1">
              <a:defRPr/>
            </a:pPr>
            <a:r>
              <a:rPr lang="sv-SE" smtClean="0"/>
              <a:t>Dessa två instanser gillade inte att man kritiserade makten</a:t>
            </a:r>
          </a:p>
          <a:p>
            <a:pPr eaLnBrk="1" hangingPunct="1">
              <a:defRPr/>
            </a:pPr>
            <a:r>
              <a:rPr lang="sv-SE" smtClean="0"/>
              <a:t>Och gjorde man det så hamnade man på Bastiljen, och böckerna brändes på bål. </a:t>
            </a:r>
          </a:p>
          <a:p>
            <a:pPr eaLnBrk="1" hangingPunct="1">
              <a:defRPr/>
            </a:pPr>
            <a:r>
              <a:rPr lang="sv-SE" smtClean="0"/>
              <a:t>Så upplysningens idéer kunde inte komma mer lägligt.</a:t>
            </a:r>
          </a:p>
        </p:txBody>
      </p:sp>
      <p:pic>
        <p:nvPicPr>
          <p:cNvPr id="4" name="Bildobjekt 3" descr="france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313" y="2159000"/>
            <a:ext cx="3467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France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0"/>
            <a:ext cx="29527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274638" y="368300"/>
            <a:ext cx="4414837" cy="50498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Upplysningen startade med att man gav ut Encyklopedin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Den gavs ut i 35 verk men sju av dessa var piratkopierade.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Man började ge ut den 1750 och man slutade 1780.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Syftet med uppslagsverket var att man ville upplysa allmänheten inom de flesta områden, så som vetenskaper inom teknik, biologi, och historia. Men även olika frihetsidéer fick plats.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Allt detta presenterades med olika bilder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Men ofta så tvingade kungen och kyrkan författarna att skriva om sina artiklar.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000" smtClean="0"/>
              <a:t>Dagens encyklopedi </a:t>
            </a:r>
          </a:p>
        </p:txBody>
      </p:sp>
      <p:pic>
        <p:nvPicPr>
          <p:cNvPr id="6" name="Bildobjekt 5" descr="Encyclopédi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0"/>
            <a:ext cx="1828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3815513524_e3364b66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2894013"/>
            <a:ext cx="205581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ook-pastrycook-caterer-seller-of-roast-meat-encyclopedia-by-denis-diderot-175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1963" y="2894013"/>
            <a:ext cx="21272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Wikipedia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8275" y="0"/>
            <a:ext cx="241141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Montesquieu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 1689 - 1755</a:t>
            </a:r>
            <a:endParaRPr lang="sv-SE" dirty="0">
              <a:ea typeface="+mj-e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4329112" cy="5454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smtClean="0"/>
              <a:t>Fader till det moderna sättet att styra ett land på</a:t>
            </a:r>
          </a:p>
          <a:p>
            <a:pPr lvl="1" eaLnBrk="1" hangingPunct="1">
              <a:defRPr/>
            </a:pPr>
            <a:r>
              <a:rPr lang="sv-SE" smtClean="0"/>
              <a:t>Han menade att det skulle finnas tre instanser som skulle dela på makten.</a:t>
            </a:r>
          </a:p>
          <a:p>
            <a:pPr marL="684213" lvl="2" indent="-342900" eaLnBrk="1" hangingPunct="1">
              <a:buFont typeface="Candara" pitchFamily="34" charset="0"/>
              <a:buAutoNum type="arabicPeriod"/>
              <a:defRPr/>
            </a:pPr>
            <a:r>
              <a:rPr lang="sv-SE" sz="1800" smtClean="0"/>
              <a:t>Den Lagstiftande Makten – som är riksdagen, eller parlamentet.</a:t>
            </a:r>
          </a:p>
          <a:p>
            <a:pPr marL="684213" lvl="2" indent="-342900" eaLnBrk="1" hangingPunct="1">
              <a:buFont typeface="Candara" pitchFamily="34" charset="0"/>
              <a:buAutoNum type="arabicPeriod"/>
              <a:defRPr/>
            </a:pPr>
            <a:r>
              <a:rPr lang="sv-SE" sz="1800" smtClean="0"/>
              <a:t>Den Verkställande Makten – som regeringen, eller regenten</a:t>
            </a:r>
          </a:p>
          <a:p>
            <a:pPr marL="684213" lvl="2" indent="-342900" eaLnBrk="1" hangingPunct="1">
              <a:buFont typeface="Candara" pitchFamily="34" charset="0"/>
              <a:buAutoNum type="arabicPeriod"/>
              <a:defRPr/>
            </a:pPr>
            <a:r>
              <a:rPr lang="sv-SE" sz="1800" smtClean="0"/>
              <a:t>Den Dömande Makten – Domstol, (i Sverige Tingsrätt, Hovrätt och Högsta Domstolen) Ska vara självständig från de båda andra.</a:t>
            </a:r>
          </a:p>
          <a:p>
            <a:pPr eaLnBrk="1" hangingPunct="1">
              <a:defRPr/>
            </a:pPr>
            <a:r>
              <a:rPr lang="sv-SE" smtClean="0"/>
              <a:t>USA:s konstitution är skriven på hans idéer om just maktdelning. </a:t>
            </a:r>
          </a:p>
          <a:p>
            <a:pPr eaLnBrk="1" hangingPunct="1">
              <a:defRPr/>
            </a:pPr>
            <a:endParaRPr lang="sv-SE" smtClean="0"/>
          </a:p>
        </p:txBody>
      </p:sp>
      <p:pic>
        <p:nvPicPr>
          <p:cNvPr id="4" name="Bildobjekt 3" descr="US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925" y="4456113"/>
            <a:ext cx="36258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500px-Montesquieu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439738"/>
            <a:ext cx="29559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Voltaire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1694 - 1778</a:t>
            </a:r>
            <a:endParaRPr lang="sv-SE" dirty="0">
              <a:ea typeface="+mj-e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4286250" cy="5353050"/>
          </a:xfrm>
        </p:spPr>
        <p:txBody>
          <a:bodyPr>
            <a:normAutofit fontScale="850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Författare och Filosof (även om hans far ville att han skulle bli advokat)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Deist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ogillade Montesquieus idéer om maktdelning och menade att människan var för dum för att välja.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Candide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Handlar om en yngling som bor hos en baron. Påträffas kyssande den vackra Cunigunda, som han inte får.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ville kritisera makten och får stora problem.   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Kritiserar statsmakten Frankrike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Fängslas, och skickas i Exil till England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Där han kommer i kontakt med olika verk av engelska vetenskapsmän och filosofer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Skrev också många av sina verk på sitt slott </a:t>
            </a:r>
            <a:r>
              <a:rPr lang="sv-SE" dirty="0" err="1" smtClean="0"/>
              <a:t>Ferney</a:t>
            </a:r>
            <a:endParaRPr lang="sv-SE" dirty="0"/>
          </a:p>
        </p:txBody>
      </p:sp>
      <p:pic>
        <p:nvPicPr>
          <p:cNvPr id="4" name="Bildobjekt 3" descr="Voltai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475" y="547688"/>
            <a:ext cx="22240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Fern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694113"/>
            <a:ext cx="3759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sv-SE" smtClean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Den här epoken kan man sammanfatta som att de stora vetenskapliga revolutionerna som skedde på 1500-1600 talen kom till stor användning här.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 uppfinningar och upptäckter man gjorde skulle kunna användas praktiskt av allmänheten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 stora filosofernas tid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Locke, Voltaire, Rousseau, Montesquieu m.fl.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Men även de stora vetenskapsmännen kom fram nu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Newton, Mettrie, Linné m.fl.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Nyckelorden var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Jämlikhet, Mänskliga rättigheter, förnuft, empirism, religions frihet, nyttighetstro, erfarenhet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Dessa uttryck kommer att komma tillbaka när vi går in på revolutionerna</a:t>
            </a:r>
            <a:endParaRPr lang="sv-S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sv-SE" smtClean="0"/>
              <a:t>Bakgrund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smtClean="0"/>
              <a:t>Vetenskapliga revolutioner och upptäckter</a:t>
            </a:r>
          </a:p>
          <a:p>
            <a:pPr lvl="2" eaLnBrk="1" hangingPunct="1">
              <a:defRPr/>
            </a:pPr>
            <a:r>
              <a:rPr lang="sv-SE" sz="1800" smtClean="0"/>
              <a:t>1500 och 1600-talet</a:t>
            </a:r>
          </a:p>
          <a:p>
            <a:pPr lvl="3" eaLnBrk="1" hangingPunct="1">
              <a:defRPr/>
            </a:pPr>
            <a:r>
              <a:rPr lang="sv-SE" smtClean="0"/>
              <a:t>Galileo Galilei, Tycho Brahe, Kopernikus</a:t>
            </a:r>
          </a:p>
          <a:p>
            <a:pPr lvl="3" eaLnBrk="1" hangingPunct="1">
              <a:defRPr/>
            </a:pPr>
            <a:r>
              <a:rPr lang="sv-SE" smtClean="0"/>
              <a:t>Columbus, Diaz, Vasco Da Gama m.fl. </a:t>
            </a:r>
          </a:p>
          <a:p>
            <a:pPr lvl="2" eaLnBrk="1" hangingPunct="1">
              <a:defRPr/>
            </a:pPr>
            <a:r>
              <a:rPr lang="sv-SE" sz="1800" smtClean="0"/>
              <a:t>Stor framtidstro</a:t>
            </a:r>
          </a:p>
          <a:p>
            <a:pPr eaLnBrk="1" hangingPunct="1">
              <a:defRPr/>
            </a:pPr>
            <a:endParaRPr lang="sv-SE" smtClean="0"/>
          </a:p>
          <a:p>
            <a:pPr lvl="2" eaLnBrk="1" hangingPunct="1">
              <a:buFont typeface="Arial" charset="0"/>
              <a:buNone/>
              <a:defRPr/>
            </a:pPr>
            <a:endParaRPr lang="sv-SE" sz="1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sv-SE" smtClean="0"/>
              <a:t>Upplysningen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De stora filosoferna kommer fram nu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Locke, Voltaire, Rousseau m.fl.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Men även vetenskapsmän kommer fram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Newton, Mettrie, Linné m.fl.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Startade i England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Nytt mot Gammalt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Allmänheten mot Kyrkan &amp; Adeln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Vetenskapen stod i centrum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Inte kyrkan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Kungen skulle nu vara kunnig &amp; påläst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inte som på medeltiden, dum.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Våga Veta! Och Die Aufklärung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Fredrik II av Preussen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Sanscoussi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500" smtClean="0"/>
              <a:t>Despoti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Envåldshärskare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sv-SE" sz="1300" smtClean="0"/>
              <a:t>Genomför politiska reformer och gillar kultur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1400" smtClean="0"/>
              <a:t>Gustav III av Sverige </a:t>
            </a:r>
          </a:p>
        </p:txBody>
      </p:sp>
      <p:pic>
        <p:nvPicPr>
          <p:cNvPr id="4" name="Bildobjekt 3" descr="Sanscoussi Fredrik 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8713" y="4044950"/>
            <a:ext cx="319563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Fredrik II av Preuss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228600"/>
            <a:ext cx="2797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Gustav_III_Swed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217488"/>
            <a:ext cx="28194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reussen 1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1888" y="468313"/>
            <a:ext cx="39274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sv-SE" smtClean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677863"/>
            <a:ext cx="4891087" cy="5557837"/>
          </a:xfrm>
        </p:spPr>
        <p:txBody>
          <a:bodyPr>
            <a:normAutofit fontScale="700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Empirism</a:t>
            </a:r>
            <a:endParaRPr lang="sv-SE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Betyder vetenskapen om lärande, genom grundlig undersökning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Ex: Att man vet inte vart hjärtat sitter om man inte öppnar upp kroppen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John Locke &amp; Thomas Hobbes var två stora empiriker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Tabula Rasa = Människan är ett oskrivet papper utan idéer och förnuft</a:t>
            </a:r>
            <a:endParaRPr lang="sv-SE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Absolutism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Thomas Hobbes myntade uttrycket, han menade att man inte alls skulle gå emot den enväldiga kungen, det var han som bestämde, och man skulle inte göra uppror. </a:t>
            </a:r>
            <a:endParaRPr lang="sv-SE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Detta var en medeltida och konservativ tanke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Konstitutionalism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Motsatsen till Absolutism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John Locke som myntade idéen, han menade att man hade visst rätt till att göra uppror.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menade också att människan av natur hade vissa rättigheter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800" dirty="0" smtClean="0"/>
              <a:t>Liv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800" dirty="0" smtClean="0"/>
              <a:t>Frihet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800" dirty="0" smtClean="0"/>
              <a:t>Egendom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Hans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Treaties</a:t>
            </a:r>
            <a:r>
              <a:rPr lang="sv-SE" dirty="0" smtClean="0"/>
              <a:t> on </a:t>
            </a:r>
            <a:r>
              <a:rPr lang="sv-SE" dirty="0" err="1" smtClean="0"/>
              <a:t>Government</a:t>
            </a:r>
            <a:r>
              <a:rPr lang="sv-SE" dirty="0" smtClean="0"/>
              <a:t> 1691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800" dirty="0" smtClean="0"/>
              <a:t>FN:s grundlag</a:t>
            </a:r>
          </a:p>
        </p:txBody>
      </p:sp>
      <p:pic>
        <p:nvPicPr>
          <p:cNvPr id="4" name="Bildobjekt 3" descr="Thomas Hobb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346075"/>
            <a:ext cx="314801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John Locke young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83013"/>
            <a:ext cx="23891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6225" y="230188"/>
            <a:ext cx="4251325" cy="6627812"/>
          </a:xfrm>
        </p:spPr>
        <p:txBody>
          <a:bodyPr>
            <a:normAutofit fontScale="925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Det rådde en väldig optimism under upplysningen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trodde att man nu hade nått toppen av civilisationer, att man var helt överlägsna till exempel de antika civilisationerna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Med hjälp av andra generationer skulle man göra världen till en bättre ställe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Nyttighets tro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Nu skulle all vetenskap som upptäcktes eller uppfanns vara till för allmänheten.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Olika akademier bildades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Mänskliga Rättigheter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I antiken hade man haft dessa tankar men det var nu de började på allvar komma in samhället.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Tolerans, inte bara för religion utan också för hudfärger och politiska åsikter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började kritisera slavhandeln, som nu hade nått sin höjdpunkt.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Franska revolutionen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kritiserade kyrkan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Präster var bluffmakare, som bara hittade på fantasifulla texter om mirakel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4527550" y="258763"/>
            <a:ext cx="4252913" cy="4070350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Deism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Gud har skapat världen, men han har lämnat den åt människan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Voltaire menade att Gud existerade men att han hade lämnat universum, därför skulle man inte be för honom, för han skulle ändå inte hjälpa.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Ateism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förnekade både den kristna läran och guds existens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menade istället att universum styrdes av mekaniska lagar.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6225" y="117475"/>
            <a:ext cx="4251325" cy="6262688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Naturrätten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Naturrätten menar att alla människor är födda fria, man har rätt till sitt liv, och man har rätt till sin egendom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har också rätt till att välja religion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Natursvärmeri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Under upplysningen så blev naturen allt viktigare. 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Naturen var i motsats till Kulturen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Man betonar känslan före förnuftet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”Tillbaka till naturen!” Rousseau  menade att människan levde i en konstgjord miljö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Rousseau var en av dessa som anspråkade att man skulle leva mer naturligt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Hatade böcker förutom Robinson Kruse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Émile</a:t>
            </a:r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Handlade om hur pojkar skulle uppfostras</a:t>
            </a:r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</p:txBody>
      </p:sp>
      <p:pic>
        <p:nvPicPr>
          <p:cNvPr id="5" name="Bildobjekt 4" descr="Roussea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117475"/>
            <a:ext cx="24955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EmileTitl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938" y="3667125"/>
            <a:ext cx="1887537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6956425" cy="814387"/>
          </a:xfrm>
        </p:spPr>
        <p:txBody>
          <a:bodyPr/>
          <a:lstStyle/>
          <a:p>
            <a:pPr eaLnBrk="1" hangingPunct="1"/>
            <a:r>
              <a:rPr lang="sv-SE" smtClean="0"/>
              <a:t>Upplysningen i England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4349750" cy="5092700"/>
          </a:xfrm>
        </p:spPr>
        <p:txBody>
          <a:bodyPr>
            <a:normAutofit fontScale="85000"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Ca 1650 börjar upplysningen i England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”The Act of Union”</a:t>
            </a:r>
            <a:endParaRPr lang="sv-SE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Det är förståeligt att den börjar där, eftersom 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v-SE" sz="1800" dirty="0" smtClean="0"/>
              <a:t>Makten delades mellan Parlamentet och Kungen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v-SE" sz="1800" dirty="0" smtClean="0"/>
              <a:t>Man hade en politisk frihet som gjorde att det var lätt att publicera kritiska texter, för att man kunde kringgå censuren.</a:t>
            </a:r>
          </a:p>
          <a:p>
            <a:pPr marL="801688" lvl="2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v-SE" sz="1800" dirty="0" smtClean="0"/>
              <a:t>Man hade en växande medelklass, som kunde läsa och skriva allt mer. På grund av detta så uppkom det flera bokhandlare.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/>
              <a:t>Andra viktiga orsaker var att man hade vetenskapsmän och filosofer i rätt tidpunkt. </a:t>
            </a:r>
            <a:endParaRPr lang="sv-SE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Storbritannien var modernare än andra länder i sin omgivning.</a:t>
            </a:r>
            <a:endParaRPr lang="sv-S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</p:txBody>
      </p:sp>
      <p:pic>
        <p:nvPicPr>
          <p:cNvPr id="9" name="Bildobjekt 8" descr="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0"/>
            <a:ext cx="367188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objekt 9" descr="unitedkingdom_m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2346325"/>
            <a:ext cx="23971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Isaac Newton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1642-1727</a:t>
            </a:r>
            <a:endParaRPr lang="sv-SE" dirty="0">
              <a:ea typeface="+mj-e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4294967295"/>
          </p:nvPr>
        </p:nvSpPr>
        <p:spPr>
          <a:xfrm>
            <a:off x="276225" y="1905000"/>
            <a:ext cx="4251325" cy="4425950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Hans gravitationslära, han menade att det var mekaniska lagar som styrde universum inte gud.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undersökte empiriskt, och förnuftigt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Principia Mathematica 1691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/>
              <a:t>Han upptäckte gravitationskraften, dock inte genom äpplet. Det är bara en rolig myt.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/>
          </a:p>
        </p:txBody>
      </p:sp>
      <p:pic>
        <p:nvPicPr>
          <p:cNvPr id="8" name="Bildobjekt 7" descr="Isaac Newton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313" y="263525"/>
            <a:ext cx="225266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Prinicipia-tit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925" y="3686175"/>
            <a:ext cx="16700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>Daniel Defoe </a:t>
            </a:r>
            <a:br>
              <a:rPr lang="sv-SE" dirty="0" smtClean="0">
                <a:ea typeface="+mj-ea"/>
              </a:rPr>
            </a:br>
            <a:r>
              <a:rPr lang="sv-SE" dirty="0" smtClean="0">
                <a:ea typeface="+mj-ea"/>
              </a:rPr>
              <a:t>ca1660 - 1731</a:t>
            </a:r>
            <a:endParaRPr lang="sv-SE" dirty="0">
              <a:ea typeface="+mj-ea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5178425" cy="4937125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Politisk journalist och satiriker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påverkade Voltaire och Rousseau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Han satt fängslad på grund av sina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/>
              <a:t>Kritiska texter om staten och kyrkan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Det var han som nådde den stora allmänheten först under upplysningen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/>
          </a:p>
        </p:txBody>
      </p:sp>
      <p:pic>
        <p:nvPicPr>
          <p:cNvPr id="6" name="Bildobjekt 5" descr="Defo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228600"/>
            <a:ext cx="287496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1586</TotalTime>
  <Words>1121</Words>
  <Application>Microsoft Macintosh PowerPoint</Application>
  <PresentationFormat>Bildspel på skärmen (4:3)</PresentationFormat>
  <Paragraphs>149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Formgivningsmall</vt:lpstr>
      </vt:variant>
      <vt:variant>
        <vt:i4>6</vt:i4>
      </vt:variant>
      <vt:variant>
        <vt:lpstr>Bildrubriker</vt:lpstr>
      </vt:variant>
      <vt:variant>
        <vt:i4>15</vt:i4>
      </vt:variant>
    </vt:vector>
  </HeadingPairs>
  <TitlesOfParts>
    <vt:vector size="26" baseType="lpstr">
      <vt:lpstr>Arial</vt:lpstr>
      <vt:lpstr>Candara</vt:lpstr>
      <vt:lpstr>Tunga</vt:lpstr>
      <vt:lpstr>Tahoma</vt:lpstr>
      <vt:lpstr>Calibri</vt:lpstr>
      <vt:lpstr>Soho</vt:lpstr>
      <vt:lpstr>Soho</vt:lpstr>
      <vt:lpstr>Soho</vt:lpstr>
      <vt:lpstr>Soho</vt:lpstr>
      <vt:lpstr>Soho</vt:lpstr>
      <vt:lpstr>Soho</vt:lpstr>
      <vt:lpstr>UPPLYSNINGEN CA 1650 - 1800</vt:lpstr>
      <vt:lpstr>Bakgrund</vt:lpstr>
      <vt:lpstr>Upplysningen </vt:lpstr>
      <vt:lpstr> </vt:lpstr>
      <vt:lpstr>Bild 5</vt:lpstr>
      <vt:lpstr>Bild 6</vt:lpstr>
      <vt:lpstr>Upplysningen i England</vt:lpstr>
      <vt:lpstr>Isaac Newton 1642-1727</vt:lpstr>
      <vt:lpstr>Daniel Defoe  ca1660 - 1731</vt:lpstr>
      <vt:lpstr>Robinson Kruse 1719</vt:lpstr>
      <vt:lpstr>Upplysningen i Frankrike</vt:lpstr>
      <vt:lpstr>Bild 12</vt:lpstr>
      <vt:lpstr>Montesquieu  1689 - 1755</vt:lpstr>
      <vt:lpstr>Voltaire 1694 - 1778</vt:lpstr>
      <vt:lpstr>Sammanfattning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Upplysningen ca 1650 - 1800</dc:title>
  <dc:creator>Jan-Erik Tyni</dc:creator>
  <cp:lastModifiedBy>patsve</cp:lastModifiedBy>
  <cp:revision>41</cp:revision>
  <dcterms:created xsi:type="dcterms:W3CDTF">2011-10-11T08:37:50Z</dcterms:created>
  <dcterms:modified xsi:type="dcterms:W3CDTF">2011-11-29T09:23:16Z</dcterms:modified>
</cp:coreProperties>
</file>