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67" r:id="rId7"/>
    <p:sldId id="268" r:id="rId8"/>
    <p:sldId id="269" r:id="rId9"/>
    <p:sldId id="271" r:id="rId10"/>
    <p:sldId id="27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/>
    <p:restoredTop sz="94687"/>
  </p:normalViewPr>
  <p:slideViewPr>
    <p:cSldViewPr snapToGrid="0" snapToObjects="1">
      <p:cViewPr varScale="1">
        <p:scale>
          <a:sx n="114" d="100"/>
          <a:sy n="114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941026-5A23-3145-92D6-20E1C34AB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0BCF30-4A5E-7647-A04C-A47345083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5AC4DA-6964-B242-9ED4-E9FFC0A0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41C745-8AD9-7F49-B087-4953B95E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CC5C57-FBC1-CF4C-AEE5-3BF07E5A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85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CA23D-DC03-1047-9CEA-20684CA2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B8B37CA-6036-CA4C-81A6-0E882482F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9800A8-66CB-894C-9662-A8EFDF20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C722C8-34A1-B44B-93D5-4C417BD8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9D54FD-07C5-374C-B305-E4D0A458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91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1794204-3DD4-BE46-B24B-3A333EF3E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23CEB4F-08D3-2A4D-B733-187D3234A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792C63-A7A4-3F4C-8BD8-BFF5997D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CD35F1-553F-034D-ADB7-6C2BE1AB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B0CA62-BAE2-1642-A928-AD51AAD1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874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335CB4-46DD-2948-B398-46F66212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260910-8ED7-7642-80E5-8FCAEE9FD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75A390-A650-C740-B179-D009AB68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A00184-37B2-8441-8FAF-DAAE7210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E8C844-C01B-364A-9450-A5F9C81D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64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4F0B7-301B-4E4D-93B8-E5F85870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9B053A-F2F1-964F-B4EC-0E1EA950C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2E4E5A-79AB-FF48-A4B9-7156E894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0E935F-3F44-7D42-90A7-FB672AC1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AF218B-15DA-1E43-8C69-BF2BFAA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50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5FC9EA-FF51-F44F-8798-BE22DA1F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242EB4-0E15-7B43-AFE2-FED21C68D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C225310-5E31-9341-B9FD-98B108C8B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402FF6-4E09-0F4F-BF8B-6BC64F98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B98757F-757C-DA4D-84CC-E93D13C2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0BF6C31-AB61-3945-A321-A3DAC341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55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406095-3046-5A4D-992D-452F1995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AACB99-76E2-6544-8EC5-0C1373AD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1CB3548-FDC4-104B-AC4E-80FE7F6D9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3CF8174-6102-F54A-B1F4-D8A8C9395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675004E-C684-A244-B2A4-26853F199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CF7186E-0CD5-9441-A6B8-E9A37232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BC36371-68CE-C548-B48D-EF50CCB9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8980BA0-F8D6-904A-B2BD-78123DB4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3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2F93A7-D709-5A4B-8C23-5F3049DE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C35BA01-F5BC-1443-93FA-4D4E4B0D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EF4B95-55FD-D448-9041-29B72FD0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5322574-B7B1-3C40-943C-9BC07905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72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355D574-97AA-9F41-A883-1F07B030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18BDEAC-0F40-5547-B852-08A9BC28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5673E36-C3FA-5348-B1CA-00C1021D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753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5BEC4D-9034-1D43-BBCB-CBC4B234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52C89F-D778-5449-97D0-DF619B8C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D8A4B1-FE9E-1C40-BE1F-66CA9CCFA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966D15-D258-EB4A-BF05-932C9FEDD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58A7C5-2910-3541-A09F-70D80FB7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B0B9D6-C1B7-5742-AAF9-E09D6ACE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91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B85053-20D7-744C-9D0E-21E61C6B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86D6DCC-5269-7C41-B95E-A568C672F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E59D0E-137A-0E4A-B266-267FDC20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87870C-6499-A64B-925F-7FD19B06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D6499B-73E0-C84D-8BDA-24D6B11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9BD1B2A-50E0-804F-B200-82154CD8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040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F6BEFCF-EC9F-DA4B-9670-5E29129C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5B9D8B-289C-6A45-BC51-71F23720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C2E496-35F8-6B40-9A3D-3B1A204FD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6CDA5-E050-5F42-B084-DC244C25F503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3F480A-AEF3-FE48-8AD5-E83512C1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EB6F8D-8A2F-8A46-B4FB-D518EF94F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A334-B3C5-274E-B561-D5E9BDC282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46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rundskoleboken.se/wiki/Gustav_II_Adol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v.m.wikipedia.org/wiki/Karl_xii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ustav_Vas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Gustav_Vas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Kristiin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ristina,_1626-89,_drottning_av_Sverige_-_Nationalmuseum_-_15076.ti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Karl_X_Gustav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arl_XI,_1655-1697,_konung_av_Sverige_(David_Kl%C3%B6cker_Ehrenstrahl)_-_Nationalmuseum_-_15129.tif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2039A-3D12-264C-9982-4DB880FF4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052" y="1783959"/>
            <a:ext cx="4551230" cy="1645041"/>
          </a:xfrm>
        </p:spPr>
        <p:txBody>
          <a:bodyPr anchor="b">
            <a:normAutofit/>
          </a:bodyPr>
          <a:lstStyle/>
          <a:p>
            <a:pPr algn="l"/>
            <a:r>
              <a:rPr lang="sv-SE" sz="5400" dirty="0"/>
              <a:t>Sverige under stormaktstiden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069013-2EE0-774D-AD18-14AFC0C2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sv-SE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objekt 3" descr="En bild som visar text, målning, folksamling&#10;&#10;Automatiskt genererad beskrivning">
            <a:extLst>
              <a:ext uri="{FF2B5EF4-FFF2-40B4-BE49-F238E27FC236}">
                <a16:creationId xmlns:a16="http://schemas.microsoft.com/office/drawing/2014/main" id="{930AA956-5111-B545-981E-9508CB4ED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411" r="1741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116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0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488BA3-927B-0A45-9DFB-F3C01356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251048"/>
            <a:ext cx="6881026" cy="1008530"/>
          </a:xfrm>
        </p:spPr>
        <p:txBody>
          <a:bodyPr>
            <a:normAutofit/>
          </a:bodyPr>
          <a:lstStyle/>
          <a:p>
            <a:r>
              <a:rPr lang="sv-SE" dirty="0"/>
              <a:t>Karl XII 1697–1718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E348CC-1EDD-354A-A154-F49678D2A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4" y="1259578"/>
            <a:ext cx="8189259" cy="5127775"/>
          </a:xfrm>
        </p:spPr>
        <p:txBody>
          <a:bodyPr>
            <a:normAutofit/>
          </a:bodyPr>
          <a:lstStyle/>
          <a:p>
            <a:pPr lvl="0"/>
            <a:r>
              <a:rPr lang="sv-SE" sz="2500" b="1" dirty="0"/>
              <a:t>Det stora nordiska kriget</a:t>
            </a:r>
            <a:r>
              <a:rPr lang="sv-SE" sz="2500" dirty="0"/>
              <a:t> 1700–1721 – Danmark, Ryssland och Polen anfaller Svenska territorier gemensamt, </a:t>
            </a:r>
            <a:r>
              <a:rPr lang="sv-SE" sz="2500" dirty="0" err="1"/>
              <a:t>pga</a:t>
            </a:r>
            <a:r>
              <a:rPr lang="sv-SE" sz="2500" dirty="0"/>
              <a:t> det osäkra läget med en ny ung kung.  </a:t>
            </a:r>
          </a:p>
          <a:p>
            <a:pPr lvl="0"/>
            <a:r>
              <a:rPr lang="sv-SE" sz="2500" dirty="0"/>
              <a:t>Kriget går bra till en början men allt vänder vid </a:t>
            </a:r>
            <a:r>
              <a:rPr lang="sv-SE" sz="2500" b="1" dirty="0"/>
              <a:t>Slaget vid Poltava 1709 </a:t>
            </a:r>
            <a:r>
              <a:rPr lang="sv-SE" sz="2500" dirty="0"/>
              <a:t>där svenska armén förlorar och kungen flyr till Turkiet. </a:t>
            </a:r>
          </a:p>
          <a:p>
            <a:pPr lvl="0"/>
            <a:r>
              <a:rPr lang="sv-SE" sz="2500" dirty="0"/>
              <a:t>1718 skjuts Karl XII i Norge under ett nytt krig, Hur dog han? </a:t>
            </a:r>
            <a:r>
              <a:rPr lang="sv-SE" sz="2500" dirty="0" err="1"/>
              <a:t>Knappkulan</a:t>
            </a:r>
            <a:r>
              <a:rPr lang="sv-SE" sz="2500" dirty="0"/>
              <a:t> i Varberg och andra teorier </a:t>
            </a:r>
          </a:p>
          <a:p>
            <a:r>
              <a:rPr lang="sv-SE" sz="2500" dirty="0"/>
              <a:t>I och med Karl </a:t>
            </a:r>
            <a:r>
              <a:rPr lang="sv-SE" sz="2500" dirty="0" err="1"/>
              <a:t>XII’s</a:t>
            </a:r>
            <a:r>
              <a:rPr lang="sv-SE" sz="2500" dirty="0"/>
              <a:t> död tar den svenska stormaktstiden och enväldet slut. Sverige förlorar stora områden i östersjön (framför allt i Baltikum).</a:t>
            </a:r>
          </a:p>
          <a:p>
            <a:endParaRPr lang="sv-SE" sz="2000" dirty="0"/>
          </a:p>
        </p:txBody>
      </p:sp>
      <p:pic>
        <p:nvPicPr>
          <p:cNvPr id="13" name="Bildobjekt 12" descr="En bild som visar text, sten&#10;&#10;Automatiskt genererad beskrivning">
            <a:extLst>
              <a:ext uri="{FF2B5EF4-FFF2-40B4-BE49-F238E27FC236}">
                <a16:creationId xmlns:a16="http://schemas.microsoft.com/office/drawing/2014/main" id="{3CB76333-4988-A443-AAEF-E067711DB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061" r="8923" b="-2"/>
          <a:stretch/>
        </p:blipFill>
        <p:spPr>
          <a:xfrm>
            <a:off x="8795981" y="2035212"/>
            <a:ext cx="2906973" cy="2817006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8EC1EF6A-CB93-B345-8C04-E724AA510A2A}"/>
              </a:ext>
            </a:extLst>
          </p:cNvPr>
          <p:cNvSpPr txBox="1"/>
          <p:nvPr/>
        </p:nvSpPr>
        <p:spPr>
          <a:xfrm>
            <a:off x="9320572" y="4652163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sv.m.wikipedia.org/wiki/Karl_x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6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62815E07-E2FB-D848-A9DE-AD949E0E1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035" b="10946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CE1F254-AA7C-934B-9875-75957589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255495"/>
            <a:ext cx="6394152" cy="1398494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Gustav Vasa 1523 – 1560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BFEBAF-81B9-AE48-B2FC-995A606B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1653989"/>
            <a:ext cx="6010835" cy="4406984"/>
          </a:xfrm>
        </p:spPr>
        <p:txBody>
          <a:bodyPr anchor="ctr">
            <a:normAutofit/>
          </a:bodyPr>
          <a:lstStyle/>
          <a:p>
            <a:r>
              <a:rPr lang="sv-SE" sz="2200" dirty="0">
                <a:solidFill>
                  <a:srgbClr val="000000"/>
                </a:solidFill>
              </a:rPr>
              <a:t>Stockholm Blodbad</a:t>
            </a:r>
          </a:p>
          <a:p>
            <a:r>
              <a:rPr lang="sv-SE" sz="2200" dirty="0">
                <a:solidFill>
                  <a:srgbClr val="000000"/>
                </a:solidFill>
              </a:rPr>
              <a:t>Frihetskrig mot Kristian II, krönts till kung av Sverige 1523, Kalmarunionen upplöses. </a:t>
            </a:r>
          </a:p>
          <a:p>
            <a:r>
              <a:rPr lang="sv-SE" sz="2200" dirty="0">
                <a:solidFill>
                  <a:srgbClr val="000000"/>
                </a:solidFill>
              </a:rPr>
              <a:t>Kriget satte den nya Kungen i stora skulder till Lübeck.</a:t>
            </a:r>
          </a:p>
          <a:p>
            <a:r>
              <a:rPr lang="sv-SE" sz="2200" dirty="0">
                <a:solidFill>
                  <a:srgbClr val="000000"/>
                </a:solidFill>
              </a:rPr>
              <a:t>Men Kyrkan hade stora resurser som Vasa ville åt </a:t>
            </a:r>
          </a:p>
          <a:p>
            <a:r>
              <a:rPr lang="sv-SE" sz="2400" dirty="0">
                <a:solidFill>
                  <a:srgbClr val="000000"/>
                </a:solidFill>
              </a:rPr>
              <a:t>Västerås riksdag 1527 ger kungen makt över kyrkan och dess tillgångar </a:t>
            </a:r>
          </a:p>
          <a:p>
            <a:r>
              <a:rPr lang="sv-SE" sz="2400" dirty="0">
                <a:solidFill>
                  <a:srgbClr val="000000"/>
                </a:solidFill>
              </a:rPr>
              <a:t>Starten på reformationen i Sverige</a:t>
            </a:r>
          </a:p>
          <a:p>
            <a:endParaRPr lang="sv-SE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80D6472-AF3E-1941-BB4A-F3C0F5D9C96D}"/>
              </a:ext>
            </a:extLst>
          </p:cNvPr>
          <p:cNvSpPr txBox="1"/>
          <p:nvPr/>
        </p:nvSpPr>
        <p:spPr>
          <a:xfrm>
            <a:off x="9809313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ommons.wikimedia.org/wiki/File:Gustav_Vasa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4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AC2DF4-575F-6E4E-94B9-64B354CF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134472"/>
            <a:ext cx="6422849" cy="1398493"/>
          </a:xfrm>
        </p:spPr>
        <p:txBody>
          <a:bodyPr>
            <a:normAutofit/>
          </a:bodyPr>
          <a:lstStyle/>
          <a:p>
            <a:r>
              <a:rPr lang="sv-SE" dirty="0"/>
              <a:t>Gustav Vasa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6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latshållare för innehåll 10" descr="En bild som visar vägg, inomhus&#10;&#10;Automatiskt genererad beskrivning">
            <a:extLst>
              <a:ext uri="{FF2B5EF4-FFF2-40B4-BE49-F238E27FC236}">
                <a16:creationId xmlns:a16="http://schemas.microsoft.com/office/drawing/2014/main" id="{4068E60A-106D-9949-9468-5729D9FE6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9654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FF54EB4-6644-4CD5-9D3F-F12C5D7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553" y="1425388"/>
            <a:ext cx="6820988" cy="4798431"/>
          </a:xfrm>
        </p:spPr>
        <p:txBody>
          <a:bodyPr>
            <a:normAutofit/>
          </a:bodyPr>
          <a:lstStyle/>
          <a:p>
            <a:r>
              <a:rPr lang="sv-SE" sz="2200" dirty="0"/>
              <a:t>Kungen hade inte vågat genomföra dessa reformer utan stöd från stånden.</a:t>
            </a:r>
          </a:p>
          <a:p>
            <a:r>
              <a:rPr lang="sv-SE" sz="2200" b="1" dirty="0"/>
              <a:t>Adeln</a:t>
            </a:r>
            <a:r>
              <a:rPr lang="sv-SE" sz="2200" dirty="0"/>
              <a:t> lovades att få tillbaka mark de gett kyrkan. (mer mark = större inkomster = mer makt). Vasa lovade även </a:t>
            </a:r>
            <a:r>
              <a:rPr lang="sv-SE" sz="2200" b="1" dirty="0"/>
              <a:t>bönderna</a:t>
            </a:r>
            <a:r>
              <a:rPr lang="sv-SE" sz="2200" dirty="0"/>
              <a:t> att det inte skulle bli några skattehöjningar för dem.</a:t>
            </a:r>
            <a:r>
              <a:rPr lang="sv-SE" sz="2200" dirty="0">
                <a:effectLst/>
              </a:rPr>
              <a:t>  </a:t>
            </a:r>
          </a:p>
          <a:p>
            <a:r>
              <a:rPr lang="sv-SE" sz="2200" dirty="0"/>
              <a:t>Gustav I Vasa organiserade upp Sverige, han byggde upp en stark statsmakt och effektiviserade skatteindrivningen i hela landet. </a:t>
            </a:r>
          </a:p>
          <a:p>
            <a:r>
              <a:rPr lang="sv-SE" sz="2200" dirty="0"/>
              <a:t>Dackeupproret 1540-talet i Småland. </a:t>
            </a:r>
          </a:p>
          <a:p>
            <a:endParaRPr lang="sv-SE" sz="2200" dirty="0"/>
          </a:p>
          <a:p>
            <a:r>
              <a:rPr lang="sv-SE" sz="2200" dirty="0"/>
              <a:t>Vasasönerna, Erik XIV, Johan III, (Sigismund) och hertig Karl IX regerar från faderns död 1560 till 1611.  </a:t>
            </a:r>
          </a:p>
          <a:p>
            <a:endParaRPr lang="sv-SE" sz="22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92CE826-5454-6A45-83B6-4909F7FECB9E}"/>
              </a:ext>
            </a:extLst>
          </p:cNvPr>
          <p:cNvSpPr txBox="1"/>
          <p:nvPr/>
        </p:nvSpPr>
        <p:spPr>
          <a:xfrm>
            <a:off x="1604401" y="5935569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sv.wikipedia.org/wiki/Gustav_Va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2CAB14-83D7-D746-A362-2F18953C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v-SE" sz="4100" b="1" dirty="0"/>
              <a:t>Gustav II Adolf och starten på stormaktstiden</a:t>
            </a:r>
            <a:endParaRPr lang="sv-SE" sz="41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E4A017-4708-9B4C-AD8D-CC2E672C7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14807"/>
            <a:ext cx="7014759" cy="4287463"/>
          </a:xfrm>
        </p:spPr>
        <p:txBody>
          <a:bodyPr>
            <a:normAutofit/>
          </a:bodyPr>
          <a:lstStyle/>
          <a:p>
            <a:r>
              <a:rPr lang="sv-SE" sz="2400" dirty="0"/>
              <a:t>Karl IX son Gustav blir kung vid 16 års ålder 1611 och blir Gustav II Adolf. – Axel Oxenstierna förmyndare (tillfällig ledare för landet) och ledare för riksrådet. </a:t>
            </a:r>
          </a:p>
          <a:p>
            <a:endParaRPr lang="sv-SE" sz="2400" dirty="0"/>
          </a:p>
          <a:p>
            <a:r>
              <a:rPr lang="sv-SE" sz="2400" dirty="0"/>
              <a:t>Under början av 1600-talet expanderade Sverige sina territorier, framför allt i Baltikum och man blev den ledade makten i östersjön. Man krigade mot Ryssland, Polen och Danmark om vartannat. </a:t>
            </a:r>
          </a:p>
          <a:p>
            <a:endParaRPr lang="sv-SE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A8C6EC-DA25-6A4A-9128-F2D0DF7BB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-2" b="-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2" descr="Slaget vid Lützen – Wikipedia">
            <a:extLst>
              <a:ext uri="{FF2B5EF4-FFF2-40B4-BE49-F238E27FC236}">
                <a16:creationId xmlns:a16="http://schemas.microsoft.com/office/drawing/2014/main" id="{37B09ACA-4E68-644A-927A-CEEAF7ECB844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60614" y="178233"/>
            <a:ext cx="4316928" cy="14490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v-SE" dirty="0"/>
              <a:t>Kungens död &amp; Krigets slut</a:t>
            </a:r>
          </a:p>
        </p:txBody>
      </p:sp>
      <p:sp>
        <p:nvSpPr>
          <p:cNvPr id="8" name="AutoShape 10" descr="Slaget vid Lützen – Wikipedia">
            <a:extLst>
              <a:ext uri="{FF2B5EF4-FFF2-40B4-BE49-F238E27FC236}">
                <a16:creationId xmlns:a16="http://schemas.microsoft.com/office/drawing/2014/main" id="{6182B038-620A-6548-AEB4-E898CE415EF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0" y="1627323"/>
            <a:ext cx="5791200" cy="50524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v-SE" sz="2400" dirty="0"/>
              <a:t>1630 gick Sverige med på den protestantiska sidan i det </a:t>
            </a:r>
            <a:r>
              <a:rPr lang="sv-SE" sz="2400" b="1" dirty="0"/>
              <a:t>30-åriga kriget </a:t>
            </a:r>
            <a:r>
              <a:rPr lang="sv-SE" sz="2400" dirty="0"/>
              <a:t>som då var det 12-åriga kriget. </a:t>
            </a:r>
          </a:p>
          <a:p>
            <a:endParaRPr lang="sv-SE" sz="2400" dirty="0"/>
          </a:p>
          <a:p>
            <a:r>
              <a:rPr lang="sv-SE" sz="2400" dirty="0"/>
              <a:t>Den 6 november 1632 stod Sverige mot den katolska armén vid Lützen och i dimman ska kung Gustav II Adolf försvunnit hittats död. </a:t>
            </a:r>
          </a:p>
          <a:p>
            <a:endParaRPr lang="sv-SE" sz="2400" dirty="0"/>
          </a:p>
          <a:p>
            <a:r>
              <a:rPr lang="sv-SE" sz="2400" dirty="0"/>
              <a:t>Westfaliska freden 1648, slutet på kriget och Sverige får nya områden i norra Tyskland som tack för att man försvarade de protestantiska furstarna. </a:t>
            </a:r>
          </a:p>
          <a:p>
            <a:pPr marL="0" indent="0">
              <a:buNone/>
            </a:pPr>
            <a:endParaRPr lang="sv-SE" sz="1700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7241BFF5-610D-3F49-B1A0-8C8B6B2D5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6" r="13377" b="-1"/>
          <a:stretch/>
        </p:blipFill>
        <p:spPr>
          <a:xfrm>
            <a:off x="5943600" y="197838"/>
            <a:ext cx="5987787" cy="5969671"/>
          </a:xfrm>
          <a:prstGeom prst="rect">
            <a:avLst/>
          </a:prstGeom>
        </p:spPr>
      </p:pic>
      <p:sp>
        <p:nvSpPr>
          <p:cNvPr id="10" name="AutoShape 14" descr="Slaget vid Lützen – Wikipedia">
            <a:extLst>
              <a:ext uri="{FF2B5EF4-FFF2-40B4-BE49-F238E27FC236}">
                <a16:creationId xmlns:a16="http://schemas.microsoft.com/office/drawing/2014/main" id="{43C462DF-8CBF-5F45-B256-9E9D22867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16">
            <a:extLst>
              <a:ext uri="{FF2B5EF4-FFF2-40B4-BE49-F238E27FC236}">
                <a16:creationId xmlns:a16="http://schemas.microsoft.com/office/drawing/2014/main" id="{785A5241-8842-D644-8B22-BE0DC7E293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565C7F0A-15D2-7F4A-A59C-B7053A5B3C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AutoShape 20">
            <a:extLst>
              <a:ext uri="{FF2B5EF4-FFF2-40B4-BE49-F238E27FC236}">
                <a16:creationId xmlns:a16="http://schemas.microsoft.com/office/drawing/2014/main" id="{144E7C38-00D8-ED40-A34A-AF9C1C0626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5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187C6-891C-0F4C-807D-186F864A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78970"/>
            <a:ext cx="6586491" cy="1636458"/>
          </a:xfrm>
        </p:spPr>
        <p:txBody>
          <a:bodyPr anchor="b">
            <a:normAutofit/>
          </a:bodyPr>
          <a:lstStyle/>
          <a:p>
            <a:r>
              <a:rPr lang="sv-SE" sz="4100" b="1" dirty="0"/>
              <a:t>Drottning Kristina 1644 – 1650</a:t>
            </a:r>
            <a:br>
              <a:rPr lang="sv-SE" sz="4100" b="1" dirty="0"/>
            </a:br>
            <a:endParaRPr lang="sv-SE" sz="41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1DB253-5380-9745-94CD-B07F4E24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sv-SE" sz="2400" dirty="0"/>
              <a:t>Efter Gustav II Adolf död blev Axel Oxenstierna rikskansler och därmed ledare för förmyndarregeringen till den unge drottningen Kristina som bara var 6 år när kungen dog. </a:t>
            </a:r>
          </a:p>
          <a:p>
            <a:endParaRPr lang="sv-SE" sz="2400" dirty="0"/>
          </a:p>
          <a:p>
            <a:r>
              <a:rPr lang="sv-SE" sz="2400" dirty="0"/>
              <a:t>1644 krönts Kristina till Drottning av Sverige och vi får vår första kvinnliga regent i Sverige. Kristina hade ett stort intresse för kultur och vetenskap</a:t>
            </a:r>
            <a:r>
              <a:rPr lang="sv-SE" dirty="0"/>
              <a:t>.</a:t>
            </a:r>
            <a:r>
              <a:rPr lang="sv-SE" sz="2000" dirty="0"/>
              <a:t> </a:t>
            </a:r>
          </a:p>
        </p:txBody>
      </p:sp>
      <p:pic>
        <p:nvPicPr>
          <p:cNvPr id="5" name="Bildobjekt 4" descr="En bild som visar person, kvinna, stående&#10;&#10;Automatiskt genererad beskrivning">
            <a:extLst>
              <a:ext uri="{FF2B5EF4-FFF2-40B4-BE49-F238E27FC236}">
                <a16:creationId xmlns:a16="http://schemas.microsoft.com/office/drawing/2014/main" id="{314EFA39-5A68-1B4E-8AE2-86A49D443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93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03385B2-021D-4D47-89BB-C2B9BA4629BB}"/>
              </a:ext>
            </a:extLst>
          </p:cNvPr>
          <p:cNvSpPr txBox="1"/>
          <p:nvPr/>
        </p:nvSpPr>
        <p:spPr>
          <a:xfrm>
            <a:off x="2253209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fi.wikipedia.org/wiki/Kristi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4A6A833-52A1-7A40-984A-60A5A4253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432" r="9092" b="2778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51065E-0EEF-DC45-8786-4055FD16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3534"/>
            <a:ext cx="7724035" cy="1307085"/>
          </a:xfrm>
        </p:spPr>
        <p:txBody>
          <a:bodyPr anchor="b">
            <a:normAutofit/>
          </a:bodyPr>
          <a:lstStyle/>
          <a:p>
            <a:r>
              <a:rPr lang="sv-SE" sz="4000" dirty="0"/>
              <a:t>Kristinas abdikation 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1ABDD3-EFC9-4848-92FC-1D08E66A7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3"/>
            <a:ext cx="7616460" cy="3939891"/>
          </a:xfrm>
        </p:spPr>
        <p:txBody>
          <a:bodyPr anchor="t">
            <a:normAutofit/>
          </a:bodyPr>
          <a:lstStyle/>
          <a:p>
            <a:r>
              <a:rPr lang="sv-SE" sz="2400" dirty="0"/>
              <a:t>Kristina ville aldrig gifta sig – varför var detta problematiskt? Finns flera teorier om varför hon inte ville gifta sig, men man vet inte säkert varför.</a:t>
            </a:r>
          </a:p>
          <a:p>
            <a:endParaRPr lang="sv-SE" sz="2400" dirty="0"/>
          </a:p>
          <a:p>
            <a:r>
              <a:rPr lang="sv-SE" sz="2400" dirty="0"/>
              <a:t>Kusinen Karl Gustav blir </a:t>
            </a:r>
            <a:r>
              <a:rPr lang="sv-SE" sz="2400" i="1" dirty="0"/>
              <a:t>arvsfurste</a:t>
            </a:r>
            <a:r>
              <a:rPr lang="sv-SE" sz="2400" dirty="0"/>
              <a:t> och blir Kung X Gustav när Kristina abdikerar för att flytta till Rom för att ägna sig åt sina kulturella intressen och hon blir katolik. </a:t>
            </a:r>
          </a:p>
          <a:p>
            <a:endParaRPr lang="sv-SE" sz="2400" dirty="0"/>
          </a:p>
          <a:p>
            <a:r>
              <a:rPr lang="sv-SE" sz="2400" dirty="0"/>
              <a:t>Protestantismens beskyddare under 30-åriga krigets dotter konverterar till katolicismen.  </a:t>
            </a:r>
          </a:p>
          <a:p>
            <a:endParaRPr lang="en-US" sz="16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609CDF8-4EDC-B648-9003-D01CECD424EA}"/>
              </a:ext>
            </a:extLst>
          </p:cNvPr>
          <p:cNvSpPr txBox="1"/>
          <p:nvPr/>
        </p:nvSpPr>
        <p:spPr>
          <a:xfrm>
            <a:off x="9809617" y="6657945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ommons.wikimedia.org/wiki/File:Kristina,_1626-89,_drottning_av_Sverige_-_Nationalmuseum_-_15076.ti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61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C68112-94A6-A14F-B15C-F8CFBDC7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49" y="174813"/>
            <a:ext cx="5898939" cy="1242507"/>
          </a:xfrm>
        </p:spPr>
        <p:txBody>
          <a:bodyPr anchor="b">
            <a:normAutofit/>
          </a:bodyPr>
          <a:lstStyle/>
          <a:p>
            <a:r>
              <a:rPr lang="sv-SE" sz="4000" dirty="0"/>
              <a:t>Karl X Gustav 1650–1660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5E345-5D81-3745-8A66-684CADAF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23" y="1721224"/>
            <a:ext cx="6090672" cy="4382850"/>
          </a:xfrm>
        </p:spPr>
        <p:txBody>
          <a:bodyPr anchor="t">
            <a:normAutofit/>
          </a:bodyPr>
          <a:lstStyle/>
          <a:p>
            <a:r>
              <a:rPr lang="sv-SE" sz="2400" dirty="0"/>
              <a:t>La mycket tid på flera krig mot Polen och Danmark, Den svenska armén tog sig på vintern 1658 över </a:t>
            </a:r>
            <a:r>
              <a:rPr lang="sv-SE" sz="2400" i="1" dirty="0"/>
              <a:t>stora och lilla bält </a:t>
            </a:r>
            <a:r>
              <a:rPr lang="sv-SE" sz="2400" dirty="0"/>
              <a:t>som frusit och marscherade ända fram till Köpenhamn och fick till </a:t>
            </a:r>
            <a:r>
              <a:rPr lang="sv-SE" sz="2400" b="1" dirty="0"/>
              <a:t>freden i Roskilde</a:t>
            </a:r>
            <a:r>
              <a:rPr lang="sv-SE" sz="2400" dirty="0"/>
              <a:t>. </a:t>
            </a:r>
          </a:p>
          <a:p>
            <a:r>
              <a:rPr lang="sv-SE" sz="2400" dirty="0"/>
              <a:t>Där fick Sverige Skåne, Blekinge, Halland och Bohuslän.  Här blir ovan landskap tillslut svenska.</a:t>
            </a:r>
          </a:p>
          <a:p>
            <a:r>
              <a:rPr lang="sv-SE" sz="2400" dirty="0"/>
              <a:t>Karl X Gustavs regeringsperiod startar den så kallade karolinska tiden (Karl X, XI &amp; XII) </a:t>
            </a:r>
          </a:p>
          <a:p>
            <a:endParaRPr lang="sv-SE" sz="1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40B83522-D0AC-D74F-AFB5-62E495BEB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10480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01E7117-480A-BA44-B1D6-E0C9FD80BE8B}"/>
              </a:ext>
            </a:extLst>
          </p:cNvPr>
          <p:cNvSpPr txBox="1"/>
          <p:nvPr/>
        </p:nvSpPr>
        <p:spPr>
          <a:xfrm>
            <a:off x="9469968" y="6084268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sv.wikipedia.org/wiki/Karl_X_Gusta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4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7D0866-7837-7546-A289-3B5209C4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v-SE" dirty="0"/>
              <a:t>Karl XI 1660–1697</a:t>
            </a:r>
          </a:p>
        </p:txBody>
      </p:sp>
      <p:sp>
        <p:nvSpPr>
          <p:cNvPr id="27" name="Content Placeholder 15">
            <a:extLst>
              <a:ext uri="{FF2B5EF4-FFF2-40B4-BE49-F238E27FC236}">
                <a16:creationId xmlns:a16="http://schemas.microsoft.com/office/drawing/2014/main" id="{FCEE3C43-155E-45D3-8292-ADDC20B6D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007" y="2314806"/>
            <a:ext cx="7532234" cy="4281595"/>
          </a:xfrm>
        </p:spPr>
        <p:txBody>
          <a:bodyPr>
            <a:normAutofit/>
          </a:bodyPr>
          <a:lstStyle/>
          <a:p>
            <a:r>
              <a:rPr lang="sv-SE" sz="2200" dirty="0"/>
              <a:t>Karl XI var bara ett barn när hans far dog 1660 och en förmyndarregering styrde landet till han blev myndig och kröntes 1672. </a:t>
            </a:r>
          </a:p>
          <a:p>
            <a:pPr lvl="0"/>
            <a:r>
              <a:rPr lang="sv-SE" sz="2200" dirty="0"/>
              <a:t>Kungen styr mer och mer själv, </a:t>
            </a:r>
            <a:r>
              <a:rPr lang="sv-SE" sz="2200" i="1" dirty="0"/>
              <a:t>Envälde.</a:t>
            </a:r>
          </a:p>
          <a:p>
            <a:pPr lvl="0"/>
            <a:r>
              <a:rPr lang="sv-SE" sz="2200" i="1" dirty="0"/>
              <a:t>Räfst </a:t>
            </a:r>
            <a:r>
              <a:rPr lang="sv-SE" sz="2200" dirty="0"/>
              <a:t>– förmyndarregeringen behövde betala tillbaka det de tjänat åt sig själva under tiden de styrde landet.</a:t>
            </a:r>
          </a:p>
          <a:p>
            <a:pPr lvl="0"/>
            <a:r>
              <a:rPr lang="sv-SE" sz="2200" i="1" dirty="0"/>
              <a:t>Reduktionen </a:t>
            </a:r>
            <a:r>
              <a:rPr lang="sv-SE" sz="2200" dirty="0"/>
              <a:t>– Kronan tar tillbaka adelsgods som skänkts till olika adelsätter.</a:t>
            </a:r>
            <a:r>
              <a:rPr lang="sv-SE" sz="2200" i="1" dirty="0"/>
              <a:t> </a:t>
            </a:r>
            <a:endParaRPr lang="sv-SE" sz="2200" dirty="0"/>
          </a:p>
          <a:p>
            <a:r>
              <a:rPr lang="sv-SE" sz="2200" dirty="0"/>
              <a:t>Genom detta stärkte Kungen statens ekonomi, och han organiserade om skattesystemet så att bönder och borgare betalade sin skatt till staten istället för lokala adelsmän. </a:t>
            </a:r>
            <a:endParaRPr lang="en-US" sz="22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7725A4C-0531-9541-83FD-4E6CEB3AC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05" r="23068"/>
          <a:stretch/>
        </p:blipFill>
        <p:spPr>
          <a:xfrm>
            <a:off x="149759" y="172911"/>
            <a:ext cx="4206900" cy="6223803"/>
          </a:xfrm>
          <a:prstGeom prst="rect">
            <a:avLst/>
          </a:prstGeom>
          <a:effectLst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BA1E1A5-0645-184A-980A-00F7AC5AA70E}"/>
              </a:ext>
            </a:extLst>
          </p:cNvPr>
          <p:cNvSpPr txBox="1"/>
          <p:nvPr/>
        </p:nvSpPr>
        <p:spPr>
          <a:xfrm>
            <a:off x="2253209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ommons.wikimedia.org/wiki/File:Karl_XI,_1655-1697,_konung_av_Sverige_(David_Kl%C3%B6cker_Ehrenstrahl)_-_Nationalmuseum_-_15129.ti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777</Words>
  <Application>Microsoft Office PowerPoint</Application>
  <PresentationFormat>Bredbild</PresentationFormat>
  <Paragraphs>57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Sverige under stormaktstiden</vt:lpstr>
      <vt:lpstr>Gustav Vasa 1523 – 1560</vt:lpstr>
      <vt:lpstr>Gustav Vasa</vt:lpstr>
      <vt:lpstr>Gustav II Adolf och starten på stormaktstiden</vt:lpstr>
      <vt:lpstr>Kungens död &amp; Krigets slut</vt:lpstr>
      <vt:lpstr>Drottning Kristina 1644 – 1650 </vt:lpstr>
      <vt:lpstr>Kristinas abdikation </vt:lpstr>
      <vt:lpstr>Karl X Gustav 1650–1660 </vt:lpstr>
      <vt:lpstr>Karl XI 1660–1697</vt:lpstr>
      <vt:lpstr>Karl XII 1697–1718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Sverige under stormaktstiden</dc:title>
  <dc:creator>Microsoft Office User</dc:creator>
  <cp:lastModifiedBy>Svensson Patrik</cp:lastModifiedBy>
  <cp:revision>1</cp:revision>
  <dcterms:created xsi:type="dcterms:W3CDTF">2021-03-08T15:03:59Z</dcterms:created>
  <dcterms:modified xsi:type="dcterms:W3CDTF">2021-03-11T08:50:57Z</dcterms:modified>
</cp:coreProperties>
</file>