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20"/>
  </p:normalViewPr>
  <p:slideViewPr>
    <p:cSldViewPr snapToGrid="0" snapToObjects="1">
      <p:cViewPr varScale="1">
        <p:scale>
          <a:sx n="122" d="100"/>
          <a:sy n="122" d="100"/>
        </p:scale>
        <p:origin x="11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8A01A-5408-3347-AAAD-E982F1B3C26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BD3B66B-E5D9-5643-8F26-C3C1A2175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E4FCE9-61CC-4645-9AF6-92EFB5841487}"/>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CA1CE6C9-93E9-4449-9B37-73C13A327D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5CEB70-C750-7641-99AE-10D1BBEA4523}"/>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327658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983E4-BA5D-A14E-8AE3-95BF5E00E4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6A2BAB1-C05A-7A41-A441-FA0D7E2B015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9D0878-0A6C-5944-ACDD-1247ACF61213}"/>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9E37FF3B-9D89-3F4F-97FA-9B60373D85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594D270-1678-7F4C-88E2-8E9FECE76FFC}"/>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98543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7A74B9C-D296-6D4E-8860-CE16248F802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151E2E7-D6D2-6046-AE5E-409C70D253B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FC2645-DFC9-4F49-8A5D-A249D20B813D}"/>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41828CE6-8116-864B-89E1-F3E23F786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9B418F-6682-F243-99B7-BF149979D014}"/>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2543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88A97-6789-1149-90A3-E61934040E2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4E4EB8-A458-BC4E-A904-6DEE83C3284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3EBDB4-E6F5-C549-93E4-3371A4DF18DC}"/>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0C374B32-2C5C-C74B-8E11-81BBB081AA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6653C3-AA1B-B44D-858F-827267137866}"/>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3885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52639-8E4E-8249-842A-B1CA73B2B61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A096B4-F29B-FF40-B218-54EA4A303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38840C-CFCE-8945-90FB-368CC67FA785}"/>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D3879C3D-7DB3-FE4E-BE17-4496AF546C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3D62F3-921C-D741-8A25-90C20D007609}"/>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9437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09EC2-A485-3545-AE5B-1A05827248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02718AA-17AE-4C42-B9B8-7723E785C5D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2FD3F32-A726-0F4C-A071-4FAFE3FFED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343278-444B-DF41-97FC-B4C58B1CCBAC}"/>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6" name="Platshållare för sidfot 5">
            <a:extLst>
              <a:ext uri="{FF2B5EF4-FFF2-40B4-BE49-F238E27FC236}">
                <a16:creationId xmlns:a16="http://schemas.microsoft.com/office/drawing/2014/main" id="{F4701CD4-E578-5648-A9CC-22F906C06FA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8555978-C567-084D-A239-FC55BBC63DE1}"/>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281765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19E47A-5516-5342-B780-63FE2010435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7BF74D-D671-5443-A752-4E48F6A48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E80BF13-6C19-A742-88A6-6D310807371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44E222D-9D66-2842-AE10-91BCFDDFB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2E4810A-10DF-EC4A-A0C7-FAA71FD0180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4745341-B81D-B342-A2F9-9F937F411643}"/>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8" name="Platshållare för sidfot 7">
            <a:extLst>
              <a:ext uri="{FF2B5EF4-FFF2-40B4-BE49-F238E27FC236}">
                <a16:creationId xmlns:a16="http://schemas.microsoft.com/office/drawing/2014/main" id="{20F550E9-C674-DA4F-870A-7D686A418A6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950345A-7254-4B49-8F47-D638959DEC46}"/>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28457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DDBE0-976C-8A43-B462-29171EFC7B4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79C8F03-28D1-6447-82C6-7B1A3F270EDF}"/>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4" name="Platshållare för sidfot 3">
            <a:extLst>
              <a:ext uri="{FF2B5EF4-FFF2-40B4-BE49-F238E27FC236}">
                <a16:creationId xmlns:a16="http://schemas.microsoft.com/office/drawing/2014/main" id="{47F70F0E-B9C0-F94B-8DB6-33FDBDF08E2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B1EF04C-56AC-374B-A276-F40ECD74E1FD}"/>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394276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AB32D5-7005-6D4A-8255-2079F93774B9}"/>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3" name="Platshållare för sidfot 2">
            <a:extLst>
              <a:ext uri="{FF2B5EF4-FFF2-40B4-BE49-F238E27FC236}">
                <a16:creationId xmlns:a16="http://schemas.microsoft.com/office/drawing/2014/main" id="{643EB36C-364B-3144-B652-CEB4B0EF9E0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2F51A48-B8C9-534F-9DB0-71499B7F43FE}"/>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15011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013D45-E371-EE42-B4E0-537401508FE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A1D3C2-84E9-DB42-AE15-BC72C8D15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54D811F-0E78-B646-AD03-EB1435914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F1C5810-D9E8-E345-BE79-D3404BF0D4D9}"/>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6" name="Platshållare för sidfot 5">
            <a:extLst>
              <a:ext uri="{FF2B5EF4-FFF2-40B4-BE49-F238E27FC236}">
                <a16:creationId xmlns:a16="http://schemas.microsoft.com/office/drawing/2014/main" id="{E041BD64-32C6-4A42-9643-9CD579BC2E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90B8CD4-A152-CD4B-A52A-743E3588C0B4}"/>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14607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8D4A1-D45E-5C4A-8EBE-D1E3BF81A4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2979113-6682-D94A-B121-A839D86F9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DBBB056-ACE9-DC4A-8EB1-11C229EA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ED777F-AC0F-5A42-A6AB-EBB4B4E6C3C8}"/>
              </a:ext>
            </a:extLst>
          </p:cNvPr>
          <p:cNvSpPr>
            <a:spLocks noGrp="1"/>
          </p:cNvSpPr>
          <p:nvPr>
            <p:ph type="dt" sz="half" idx="10"/>
          </p:nvPr>
        </p:nvSpPr>
        <p:spPr/>
        <p:txBody>
          <a:bodyPr/>
          <a:lstStyle/>
          <a:p>
            <a:fld id="{1607B7AD-7624-8449-93E4-FA314279A722}" type="datetimeFigureOut">
              <a:rPr lang="sv-SE" smtClean="0"/>
              <a:t>2021-03-18</a:t>
            </a:fld>
            <a:endParaRPr lang="sv-SE"/>
          </a:p>
        </p:txBody>
      </p:sp>
      <p:sp>
        <p:nvSpPr>
          <p:cNvPr id="6" name="Platshållare för sidfot 5">
            <a:extLst>
              <a:ext uri="{FF2B5EF4-FFF2-40B4-BE49-F238E27FC236}">
                <a16:creationId xmlns:a16="http://schemas.microsoft.com/office/drawing/2014/main" id="{57EE23E3-76E7-8949-96BB-5B1BE38180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59FD87-2FC1-AB40-A257-CDE84A694BCB}"/>
              </a:ext>
            </a:extLst>
          </p:cNvPr>
          <p:cNvSpPr>
            <a:spLocks noGrp="1"/>
          </p:cNvSpPr>
          <p:nvPr>
            <p:ph type="sldNum" sz="quarter" idx="12"/>
          </p:nvPr>
        </p:nvSpPr>
        <p:spPr/>
        <p:txBody>
          <a:bodyPr/>
          <a:lstStyle/>
          <a:p>
            <a:fld id="{520E393F-3115-4C45-80BC-D146A5F03FC0}" type="slidenum">
              <a:rPr lang="sv-SE" smtClean="0"/>
              <a:t>‹#›</a:t>
            </a:fld>
            <a:endParaRPr lang="sv-SE"/>
          </a:p>
        </p:txBody>
      </p:sp>
    </p:spTree>
    <p:extLst>
      <p:ext uri="{BB962C8B-B14F-4D97-AF65-F5344CB8AC3E}">
        <p14:creationId xmlns:p14="http://schemas.microsoft.com/office/powerpoint/2010/main" val="12787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A38575-87F3-A24A-819E-C5B2F34D0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661EB9B-1370-6D4B-BE9C-11E47B5C8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1CD004-21C1-074F-AD20-244E4E4CD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7B7AD-7624-8449-93E4-FA314279A722}" type="datetimeFigureOut">
              <a:rPr lang="sv-SE" smtClean="0"/>
              <a:t>2021-03-18</a:t>
            </a:fld>
            <a:endParaRPr lang="sv-SE"/>
          </a:p>
        </p:txBody>
      </p:sp>
      <p:sp>
        <p:nvSpPr>
          <p:cNvPr id="5" name="Platshållare för sidfot 4">
            <a:extLst>
              <a:ext uri="{FF2B5EF4-FFF2-40B4-BE49-F238E27FC236}">
                <a16:creationId xmlns:a16="http://schemas.microsoft.com/office/drawing/2014/main" id="{BC9C99F1-B147-A44F-9FAA-89D524158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288BAE4-1337-8A43-A24F-5177352ED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E393F-3115-4C45-80BC-D146A5F03FC0}" type="slidenum">
              <a:rPr lang="sv-SE" smtClean="0"/>
              <a:t>‹#›</a:t>
            </a:fld>
            <a:endParaRPr lang="sv-SE"/>
          </a:p>
        </p:txBody>
      </p:sp>
    </p:spTree>
    <p:extLst>
      <p:ext uri="{BB962C8B-B14F-4D97-AF65-F5344CB8AC3E}">
        <p14:creationId xmlns:p14="http://schemas.microsoft.com/office/powerpoint/2010/main" val="940880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undskoleboken.se/wiki/Franska_revolutionen,_Nationalf%C3%B6rsamlingen_bilda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undskoleboken.se/wiki/Franska_revolutionen,_Nationalf%C3%B6rsamlingen_bilda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asinerina.blogspot.com/2012/01/hunger-games-trilogy-collins-review.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y.wikipedia.org/wiki/%D5%84%D5%A1%D6%84%D5%BD%D5%AB%D5%B4%D5%AB%D5%AC%D5%AB%D5%A5%D5%B6_%D5%8C%D5%B8%D5%A2%D5%A5%D5%BD%D5%BA%D5%AB%D5%A5%D5%BC"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rkitaplik.com/alexandre-dumas-son-sovalye/"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s.wikiquote.org/wiki/Napole%C3%B3n_Bonaparte"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tg.wikipedia.org/wiki/Napo%C4%BCeons_Bonaparts"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s.wikipedia.org/wiki/R%C3%BAsslandsherf%C3%B6r_Nap%C3%B3leon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Joseph_Bonaparte"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edonchisciotte.org/la-grande-ritirata/"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sv.wikipedia.org/wiki/Slaget_vid_Waterloo"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v.wikibooks.org/wiki/Historia_1a1/Franska_revolutione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Category:Mus%C3%A9e_Ingres-Bourdelle_-_Portrait_de_Louis_XVI_-_Joseph-Siffred_Duplessis"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wikipedia.org/wiki/Franska_revolutionen"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Anonymous_-_Prise_de_la_Bastille.jp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D0%A0%D0%B5%D0%B2%D0%BE%D0%BB%D1%8E%D1%86%D0%B8%D1%8F.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1E205D-DD36-9A4B-90F0-0450549BFFE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984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22E7A32-E977-A041-ADFC-F58253B3AAE0}"/>
              </a:ext>
            </a:extLst>
          </p:cNvPr>
          <p:cNvSpPr>
            <a:spLocks noGrp="1"/>
          </p:cNvSpPr>
          <p:nvPr>
            <p:ph type="ctrTitle"/>
          </p:nvPr>
        </p:nvSpPr>
        <p:spPr>
          <a:xfrm>
            <a:off x="477981" y="1122363"/>
            <a:ext cx="4023360" cy="3204134"/>
          </a:xfrm>
        </p:spPr>
        <p:txBody>
          <a:bodyPr anchor="b">
            <a:normAutofit/>
          </a:bodyPr>
          <a:lstStyle/>
          <a:p>
            <a:pPr algn="l"/>
            <a:r>
              <a:rPr lang="sv-SE" sz="4800" b="1"/>
              <a:t>Franska revolutionen 1789–1799</a:t>
            </a:r>
            <a:br>
              <a:rPr lang="sv-SE" sz="4800" b="1"/>
            </a:br>
            <a:endParaRPr lang="sv-SE" sz="4800"/>
          </a:p>
        </p:txBody>
      </p:sp>
      <p:sp>
        <p:nvSpPr>
          <p:cNvPr id="3" name="Underrubrik 2">
            <a:extLst>
              <a:ext uri="{FF2B5EF4-FFF2-40B4-BE49-F238E27FC236}">
                <a16:creationId xmlns:a16="http://schemas.microsoft.com/office/drawing/2014/main" id="{4A115156-C3BD-BD49-95A8-B952C2447DB0}"/>
              </a:ext>
            </a:extLst>
          </p:cNvPr>
          <p:cNvSpPr>
            <a:spLocks noGrp="1"/>
          </p:cNvSpPr>
          <p:nvPr>
            <p:ph type="subTitle" idx="1"/>
          </p:nvPr>
        </p:nvSpPr>
        <p:spPr>
          <a:xfrm>
            <a:off x="477980" y="4872922"/>
            <a:ext cx="4023359" cy="1208141"/>
          </a:xfrm>
        </p:spPr>
        <p:txBody>
          <a:bodyPr>
            <a:normAutofit/>
          </a:bodyPr>
          <a:lstStyle/>
          <a:p>
            <a:pPr algn="l"/>
            <a:endParaRPr lang="sv-SE" sz="1100" dirty="0"/>
          </a:p>
          <a:p>
            <a:pPr algn="l"/>
            <a:endParaRPr lang="sv-SE" sz="1100" dirty="0"/>
          </a:p>
          <a:p>
            <a:pPr algn="l"/>
            <a:r>
              <a:rPr lang="sv-SE" sz="2000" dirty="0"/>
              <a:t>s. 175–180</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6925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a:extLst>
              <a:ext uri="{FF2B5EF4-FFF2-40B4-BE49-F238E27FC236}">
                <a16:creationId xmlns:a16="http://schemas.microsoft.com/office/drawing/2014/main" id="{E7779924-3D5A-A44E-ACC6-EB031305AEA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r="1299"/>
          <a:stretch/>
        </p:blipFill>
        <p:spPr>
          <a:xfrm>
            <a:off x="-4243" y="10"/>
            <a:ext cx="12196243" cy="6857990"/>
          </a:xfrm>
          <a:prstGeom prst="rect">
            <a:avLst/>
          </a:prstGeom>
        </p:spPr>
      </p:pic>
      <p:sp>
        <p:nvSpPr>
          <p:cNvPr id="2" name="Rubrik 1">
            <a:extLst>
              <a:ext uri="{FF2B5EF4-FFF2-40B4-BE49-F238E27FC236}">
                <a16:creationId xmlns:a16="http://schemas.microsoft.com/office/drawing/2014/main" id="{6698E4F8-99D8-B94D-9E23-81D2B9D4BA47}"/>
              </a:ext>
            </a:extLst>
          </p:cNvPr>
          <p:cNvSpPr>
            <a:spLocks noGrp="1"/>
          </p:cNvSpPr>
          <p:nvPr>
            <p:ph type="title"/>
          </p:nvPr>
        </p:nvSpPr>
        <p:spPr>
          <a:xfrm>
            <a:off x="643467" y="321734"/>
            <a:ext cx="10905066" cy="1135737"/>
          </a:xfrm>
        </p:spPr>
        <p:txBody>
          <a:bodyPr>
            <a:normAutofit/>
          </a:bodyPr>
          <a:lstStyle/>
          <a:p>
            <a:r>
              <a:rPr lang="sv-SE" sz="3600" b="1"/>
              <a:t>Avskaffandet av det feodala ståndssamhället </a:t>
            </a:r>
            <a:br>
              <a:rPr lang="sv-SE" sz="3600"/>
            </a:br>
            <a:endParaRPr lang="sv-SE" sz="3600"/>
          </a:p>
        </p:txBody>
      </p:sp>
      <p:sp>
        <p:nvSpPr>
          <p:cNvPr id="3" name="Platshållare för innehåll 2">
            <a:extLst>
              <a:ext uri="{FF2B5EF4-FFF2-40B4-BE49-F238E27FC236}">
                <a16:creationId xmlns:a16="http://schemas.microsoft.com/office/drawing/2014/main" id="{8726970D-D0B2-9541-823D-905D90E4E2C3}"/>
              </a:ext>
            </a:extLst>
          </p:cNvPr>
          <p:cNvSpPr>
            <a:spLocks noGrp="1"/>
          </p:cNvSpPr>
          <p:nvPr>
            <p:ph idx="1"/>
          </p:nvPr>
        </p:nvSpPr>
        <p:spPr>
          <a:xfrm>
            <a:off x="128588" y="942975"/>
            <a:ext cx="11419945" cy="5676102"/>
          </a:xfrm>
        </p:spPr>
        <p:txBody>
          <a:bodyPr>
            <a:normAutofit/>
          </a:bodyPr>
          <a:lstStyle/>
          <a:p>
            <a:r>
              <a:rPr lang="sv-SE" sz="2400" dirty="0"/>
              <a:t>Efter eden i bollhuset och stormningen av </a:t>
            </a:r>
            <a:r>
              <a:rPr lang="sv-SE" sz="2400" dirty="0" err="1"/>
              <a:t>Bastiljen</a:t>
            </a:r>
            <a:r>
              <a:rPr lang="sv-SE" sz="2400" dirty="0"/>
              <a:t> 1789 blåste förändringens vindar i Paris, Adeln avsade sig sina lagliga privilegier.</a:t>
            </a:r>
          </a:p>
          <a:p>
            <a:r>
              <a:rPr lang="sv-SE" sz="2400" dirty="0"/>
              <a:t>Nationalförsamlingen beslutade om att deklarationen om mänskliga rättigheter skulle gälla, alla människor var jämlika, lika inför lagen och att makten i landet utgick från folket. – inspirerade av USA som i sin tur var inspirerat av upplysningens filosofer, som framför allt kom från Frankrike.  </a:t>
            </a:r>
          </a:p>
          <a:p>
            <a:r>
              <a:rPr lang="sv-SE" sz="2400" dirty="0"/>
              <a:t>Den nya författningen blev klar två år senare 1791 och tiden där emellan hade varit tämligen lugn och de flesta ansåg att revolutionen var över. Kungen förlorade mycket av sin makt till ministrar som i sin tur svarade inför den nya riksdagen. </a:t>
            </a:r>
          </a:p>
          <a:p>
            <a:r>
              <a:rPr lang="sv-SE" sz="2400" dirty="0"/>
              <a:t>För att sitta i riksdagen behövde man vara en man som betalade skatt, men det krävdes att man var väldigt rik för att kunna sitta i riksdagen. Folkets representanter? </a:t>
            </a:r>
          </a:p>
          <a:p>
            <a:r>
              <a:rPr lang="sv-SE" sz="2400" dirty="0"/>
              <a:t>Den politiska höger och vänsterskalan härstammar härifrån. Där de radikala revolutionärerna satt till vänster och traditionalisterna satt till höger. </a:t>
            </a:r>
          </a:p>
          <a:p>
            <a:endParaRPr lang="sv-SE" sz="2000" dirty="0"/>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3107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5">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52DE1B2D-0700-604F-936E-20A8AFA709BF}"/>
              </a:ext>
            </a:extLst>
          </p:cNvPr>
          <p:cNvSpPr>
            <a:spLocks noGrp="1"/>
          </p:cNvSpPr>
          <p:nvPr>
            <p:ph type="title"/>
          </p:nvPr>
        </p:nvSpPr>
        <p:spPr>
          <a:xfrm>
            <a:off x="871220" y="457200"/>
            <a:ext cx="6006192" cy="728663"/>
          </a:xfrm>
        </p:spPr>
        <p:txBody>
          <a:bodyPr>
            <a:normAutofit fontScale="90000"/>
          </a:bodyPr>
          <a:lstStyle/>
          <a:p>
            <a:r>
              <a:rPr lang="sv-SE" dirty="0">
                <a:solidFill>
                  <a:srgbClr val="304761"/>
                </a:solidFill>
              </a:rPr>
              <a:t>Revolution 2.0 </a:t>
            </a:r>
            <a:br>
              <a:rPr lang="sv-SE" b="1" dirty="0">
                <a:solidFill>
                  <a:srgbClr val="304761"/>
                </a:solidFill>
              </a:rPr>
            </a:br>
            <a:endParaRPr lang="sv-SE" dirty="0">
              <a:solidFill>
                <a:srgbClr val="304761"/>
              </a:solidFill>
            </a:endParaRPr>
          </a:p>
        </p:txBody>
      </p:sp>
      <p:sp>
        <p:nvSpPr>
          <p:cNvPr id="3" name="Platshållare för innehåll 2">
            <a:extLst>
              <a:ext uri="{FF2B5EF4-FFF2-40B4-BE49-F238E27FC236}">
                <a16:creationId xmlns:a16="http://schemas.microsoft.com/office/drawing/2014/main" id="{7AEAD7D8-1515-3348-ADEA-F5F8066FC655}"/>
              </a:ext>
            </a:extLst>
          </p:cNvPr>
          <p:cNvSpPr>
            <a:spLocks noGrp="1"/>
          </p:cNvSpPr>
          <p:nvPr>
            <p:ph idx="1"/>
          </p:nvPr>
        </p:nvSpPr>
        <p:spPr>
          <a:xfrm>
            <a:off x="233680" y="1128719"/>
            <a:ext cx="7056466" cy="5477256"/>
          </a:xfrm>
        </p:spPr>
        <p:txBody>
          <a:bodyPr>
            <a:normAutofit/>
          </a:bodyPr>
          <a:lstStyle/>
          <a:p>
            <a:r>
              <a:rPr lang="sv-SE" sz="2200" dirty="0">
                <a:solidFill>
                  <a:srgbClr val="304761"/>
                </a:solidFill>
              </a:rPr>
              <a:t>1792 fick revolutionen ny fart efter att matpriserna ännu en gång steg och det gick rykten i Frankrike om att både Österrike och Preussen planerade en invasion av landet. </a:t>
            </a:r>
          </a:p>
          <a:p>
            <a:r>
              <a:rPr lang="sv-SE" sz="2200" dirty="0">
                <a:solidFill>
                  <a:srgbClr val="304761"/>
                </a:solidFill>
              </a:rPr>
              <a:t>Detta ledde till att man fängslade kungafamiljen, avskaffade monarkin och införde republik. </a:t>
            </a:r>
          </a:p>
          <a:p>
            <a:r>
              <a:rPr lang="sv-SE" sz="2200" dirty="0">
                <a:solidFill>
                  <a:srgbClr val="304761"/>
                </a:solidFill>
              </a:rPr>
              <a:t>I början av 1793 avrättades kung Ludvig XVI och på hösten samma år mötte hans fru och drottning Marie-Antoinette samma öde.</a:t>
            </a:r>
          </a:p>
          <a:p>
            <a:r>
              <a:rPr lang="sv-SE" sz="2200" dirty="0">
                <a:solidFill>
                  <a:srgbClr val="304761"/>
                </a:solidFill>
              </a:rPr>
              <a:t>Pariskommunen – ett revolutionärt </a:t>
            </a:r>
            <a:r>
              <a:rPr lang="sv-SE" sz="2200" dirty="0" err="1">
                <a:solidFill>
                  <a:srgbClr val="304761"/>
                </a:solidFill>
              </a:rPr>
              <a:t>statsstyre</a:t>
            </a:r>
            <a:r>
              <a:rPr lang="sv-SE" sz="2200" dirty="0">
                <a:solidFill>
                  <a:srgbClr val="304761"/>
                </a:solidFill>
              </a:rPr>
              <a:t> tar över, men många är missnöjda med revolutionen runt om i Frankrike. </a:t>
            </a:r>
          </a:p>
          <a:p>
            <a:pPr marL="0" indent="0">
              <a:buNone/>
            </a:pPr>
            <a:endParaRPr lang="sv-SE" sz="2200" dirty="0">
              <a:solidFill>
                <a:srgbClr val="304761"/>
              </a:solidFill>
            </a:endParaRPr>
          </a:p>
          <a:p>
            <a:endParaRPr lang="sv-SE" sz="1900" dirty="0">
              <a:solidFill>
                <a:srgbClr val="304761"/>
              </a:solidFill>
            </a:endParaRPr>
          </a:p>
        </p:txBody>
      </p:sp>
      <p:sp>
        <p:nvSpPr>
          <p:cNvPr id="30" name="Rectangle 29">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04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descr="En bild som visar utomhus, trappa&#10;&#10;Automatiskt genererad beskrivning">
            <a:extLst>
              <a:ext uri="{FF2B5EF4-FFF2-40B4-BE49-F238E27FC236}">
                <a16:creationId xmlns:a16="http://schemas.microsoft.com/office/drawing/2014/main" id="{72764246-C89B-6642-90AE-4C685355D4F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32" r="1" b="1"/>
          <a:stretch/>
        </p:blipFill>
        <p:spPr>
          <a:xfrm>
            <a:off x="7523826" y="862763"/>
            <a:ext cx="3788081" cy="5151142"/>
          </a:xfrm>
          <a:prstGeom prst="rect">
            <a:avLst/>
          </a:prstGeom>
        </p:spPr>
      </p:pic>
      <p:sp>
        <p:nvSpPr>
          <p:cNvPr id="11" name="textruta 10">
            <a:extLst>
              <a:ext uri="{FF2B5EF4-FFF2-40B4-BE49-F238E27FC236}">
                <a16:creationId xmlns:a16="http://schemas.microsoft.com/office/drawing/2014/main" id="{BC2D8B6A-5D42-3D44-A2E2-41D4B0D85D8F}"/>
              </a:ext>
            </a:extLst>
          </p:cNvPr>
          <p:cNvSpPr txBox="1"/>
          <p:nvPr/>
        </p:nvSpPr>
        <p:spPr>
          <a:xfrm>
            <a:off x="8771301" y="5813851"/>
            <a:ext cx="2540606"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casinerina.blogspot.com/2012/01/hunger-games-trilogy-collins-review.html">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sv-SE" sz="700">
              <a:solidFill>
                <a:srgbClr val="FFFFFF"/>
              </a:solidFill>
            </a:endParaRPr>
          </a:p>
        </p:txBody>
      </p:sp>
    </p:spTree>
    <p:extLst>
      <p:ext uri="{BB962C8B-B14F-4D97-AF65-F5344CB8AC3E}">
        <p14:creationId xmlns:p14="http://schemas.microsoft.com/office/powerpoint/2010/main" val="26713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19AC805-89C2-6541-9946-3B34E97640F6}"/>
              </a:ext>
            </a:extLst>
          </p:cNvPr>
          <p:cNvSpPr>
            <a:spLocks noGrp="1"/>
          </p:cNvSpPr>
          <p:nvPr>
            <p:ph type="title"/>
          </p:nvPr>
        </p:nvSpPr>
        <p:spPr>
          <a:xfrm>
            <a:off x="4646485" y="321734"/>
            <a:ext cx="6902048" cy="1135737"/>
          </a:xfrm>
        </p:spPr>
        <p:txBody>
          <a:bodyPr>
            <a:normAutofit/>
          </a:bodyPr>
          <a:lstStyle/>
          <a:p>
            <a:r>
              <a:rPr lang="sv-SE" sz="3600" b="1"/>
              <a:t>Skräckväldet </a:t>
            </a:r>
            <a:br>
              <a:rPr lang="sv-SE" sz="3600" b="1"/>
            </a:br>
            <a:endParaRPr lang="sv-SE" sz="3600"/>
          </a:p>
        </p:txBody>
      </p:sp>
      <p:pic>
        <p:nvPicPr>
          <p:cNvPr id="5" name="Bildobjekt 4" descr="En bild som visar text&#10;&#10;Automatiskt genererad beskrivning">
            <a:extLst>
              <a:ext uri="{FF2B5EF4-FFF2-40B4-BE49-F238E27FC236}">
                <a16:creationId xmlns:a16="http://schemas.microsoft.com/office/drawing/2014/main" id="{20E02072-F987-4149-AD53-D4A01DDBA5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0757"/>
          <a:stretch/>
        </p:blipFill>
        <p:spPr>
          <a:xfrm>
            <a:off x="457199" y="1404140"/>
            <a:ext cx="3093188" cy="5214937"/>
          </a:xfrm>
          <a:prstGeom prst="rect">
            <a:avLst/>
          </a:prstGeom>
        </p:spPr>
      </p:pic>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tshållare för innehåll 2">
            <a:extLst>
              <a:ext uri="{FF2B5EF4-FFF2-40B4-BE49-F238E27FC236}">
                <a16:creationId xmlns:a16="http://schemas.microsoft.com/office/drawing/2014/main" id="{7FE239D3-A458-864E-AA79-16648ECDD580}"/>
              </a:ext>
            </a:extLst>
          </p:cNvPr>
          <p:cNvSpPr>
            <a:spLocks noGrp="1"/>
          </p:cNvSpPr>
          <p:nvPr>
            <p:ph idx="1"/>
          </p:nvPr>
        </p:nvSpPr>
        <p:spPr>
          <a:xfrm>
            <a:off x="3550387" y="962026"/>
            <a:ext cx="8536838" cy="5895974"/>
          </a:xfrm>
        </p:spPr>
        <p:txBody>
          <a:bodyPr>
            <a:normAutofit/>
          </a:bodyPr>
          <a:lstStyle/>
          <a:p>
            <a:r>
              <a:rPr lang="sv-SE" sz="2200" dirty="0"/>
              <a:t>Välfärdsutskottet 1793 – en form av regering med mer eller mindre diktatorisk makt som skulle få kontroll över den allt mer kaotiska situationen i landet.</a:t>
            </a:r>
          </a:p>
          <a:p>
            <a:pPr lvl="1"/>
            <a:r>
              <a:rPr lang="sv-SE" sz="2100" dirty="0"/>
              <a:t>Robespierre ledande inom välfärdsutskottet. </a:t>
            </a:r>
          </a:p>
          <a:p>
            <a:pPr lvl="1"/>
            <a:r>
              <a:rPr lang="sv-SE" sz="2100" dirty="0"/>
              <a:t>Genomför ett antal jämlikhetsreformer. </a:t>
            </a:r>
          </a:p>
          <a:p>
            <a:pPr lvl="1"/>
            <a:r>
              <a:rPr lang="sv-SE" sz="2100" dirty="0"/>
              <a:t>Ett tak för priser på bröd sattes </a:t>
            </a:r>
          </a:p>
          <a:p>
            <a:pPr lvl="1"/>
            <a:r>
              <a:rPr lang="sv-SE" sz="2100" dirty="0"/>
              <a:t>En ny författning där alla män skulle ha rösträtt utarbetades. </a:t>
            </a:r>
          </a:p>
          <a:p>
            <a:pPr marL="0" indent="0">
              <a:buNone/>
            </a:pPr>
            <a:endParaRPr lang="sv-SE" sz="2200" dirty="0"/>
          </a:p>
          <a:p>
            <a:r>
              <a:rPr lang="sv-SE" sz="2200" dirty="0"/>
              <a:t>Alla som misstänktes att inte stå på revolutionärernas sida dömdes i specialinrättade domstolar och över 40 000 avrättades från sommaren 1793 till nästkommande sommar 1794 därav kallas perioden för skräckväldet. </a:t>
            </a:r>
          </a:p>
          <a:p>
            <a:r>
              <a:rPr lang="sv-SE" sz="2200" dirty="0"/>
              <a:t>De flesta som avrättades var bönder och arbetare i de områden som varit upproriska mot det revolutionära styret. </a:t>
            </a:r>
          </a:p>
          <a:p>
            <a:r>
              <a:rPr lang="sv-SE" sz="2200" dirty="0"/>
              <a:t>Till sist fick även Robespierre sätta livet till och avrättades 1794 – skräckväldets slut. </a:t>
            </a:r>
          </a:p>
          <a:p>
            <a:pPr algn="r"/>
            <a:endParaRPr lang="sv-SE" sz="1400" dirty="0"/>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ruta 5">
            <a:extLst>
              <a:ext uri="{FF2B5EF4-FFF2-40B4-BE49-F238E27FC236}">
                <a16:creationId xmlns:a16="http://schemas.microsoft.com/office/drawing/2014/main" id="{5AA01E29-F73A-DC45-88FA-6302BCC7A468}"/>
              </a:ext>
            </a:extLst>
          </p:cNvPr>
          <p:cNvSpPr txBox="1"/>
          <p:nvPr/>
        </p:nvSpPr>
        <p:spPr>
          <a:xfrm>
            <a:off x="2142565" y="6466953"/>
            <a:ext cx="1648466" cy="307777"/>
          </a:xfrm>
          <a:prstGeom prst="rect">
            <a:avLst/>
          </a:prstGeom>
          <a:solidFill>
            <a:srgbClr val="000000"/>
          </a:solidFill>
        </p:spPr>
        <p:txBody>
          <a:bodyPr wrap="square" rtlCol="0">
            <a:spAutoFit/>
          </a:bodyPr>
          <a:lstStyle/>
          <a:p>
            <a:pPr algn="r">
              <a:spcAft>
                <a:spcPts val="600"/>
              </a:spcAft>
            </a:pPr>
            <a:r>
              <a:rPr lang="sv-SE" sz="700">
                <a:solidFill>
                  <a:srgbClr val="FFFFFF"/>
                </a:solidFill>
                <a:hlinkClick r:id="rId3" tooltip="https://hy.wikipedia.org/wiki/%D5%84%D5%A1%D6%84%D5%BD%D5%AB%D5%B4%D5%AB%D5%AC%D5%AB%D5%A5%D5%B6_%D5%8C%D5%B8%D5%A2%D5%A5%D5%BD%D5%BA%D5%AB%D5%A5%D5%BC">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35461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681DDDF-9C0D-0248-B2FB-8CCCF4BD6B16}"/>
              </a:ext>
            </a:extLst>
          </p:cNvPr>
          <p:cNvSpPr>
            <a:spLocks noGrp="1"/>
          </p:cNvSpPr>
          <p:nvPr>
            <p:ph type="title"/>
          </p:nvPr>
        </p:nvSpPr>
        <p:spPr>
          <a:xfrm>
            <a:off x="643467" y="321734"/>
            <a:ext cx="10905066" cy="1135737"/>
          </a:xfrm>
        </p:spPr>
        <p:txBody>
          <a:bodyPr>
            <a:normAutofit/>
          </a:bodyPr>
          <a:lstStyle/>
          <a:p>
            <a:r>
              <a:rPr lang="sv-SE" sz="3600"/>
              <a:t>Revolutionens slut 1799</a:t>
            </a:r>
          </a:p>
        </p:txBody>
      </p:sp>
      <p:sp>
        <p:nvSpPr>
          <p:cNvPr id="3" name="Platshållare för innehåll 2">
            <a:extLst>
              <a:ext uri="{FF2B5EF4-FFF2-40B4-BE49-F238E27FC236}">
                <a16:creationId xmlns:a16="http://schemas.microsoft.com/office/drawing/2014/main" id="{BE54D682-BABF-964B-9BB6-64DCC7734A9C}"/>
              </a:ext>
            </a:extLst>
          </p:cNvPr>
          <p:cNvSpPr>
            <a:spLocks noGrp="1"/>
          </p:cNvSpPr>
          <p:nvPr>
            <p:ph idx="1"/>
          </p:nvPr>
        </p:nvSpPr>
        <p:spPr>
          <a:xfrm>
            <a:off x="643467" y="1782981"/>
            <a:ext cx="10905066" cy="4393982"/>
          </a:xfrm>
        </p:spPr>
        <p:txBody>
          <a:bodyPr>
            <a:normAutofit/>
          </a:bodyPr>
          <a:lstStyle/>
          <a:p>
            <a:r>
              <a:rPr lang="sv-SE" sz="2400" dirty="0"/>
              <a:t>Kommande år sprids revolutionen i ett antal länder runt om Frankrike, detta genom den franska armén som tog sig fram igenom Europa. I de ”befriade” länderna slopades det feodala systemet och riksdagar skapades. Fransmännen såg sig som befriare av småfolket. </a:t>
            </a:r>
          </a:p>
          <a:p>
            <a:endParaRPr lang="sv-SE" sz="2400" dirty="0"/>
          </a:p>
          <a:p>
            <a:r>
              <a:rPr lang="sv-SE" sz="2400" dirty="0"/>
              <a:t>Revolutionen tar helt slut 1799 när en från början tämligen anspråkslös soldat som har klättrat upp igenom revolutionsarmén och blivit överbefälhavare i armén gör en oblodig statskupp </a:t>
            </a:r>
          </a:p>
          <a:p>
            <a:pPr marL="0" indent="0">
              <a:buNone/>
            </a:pPr>
            <a:r>
              <a:rPr lang="sv-SE" sz="2400" dirty="0"/>
              <a:t> </a:t>
            </a:r>
          </a:p>
          <a:p>
            <a:pPr marL="0" indent="0">
              <a:buNone/>
            </a:pPr>
            <a:endParaRPr lang="sv-SE" sz="2400" dirty="0"/>
          </a:p>
          <a:p>
            <a:endParaRPr lang="sv-SE" sz="2000" dirty="0"/>
          </a:p>
        </p:txBody>
      </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615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D0BA1C3-681A-D047-89E6-EEE2E08456F8}"/>
              </a:ext>
            </a:extLst>
          </p:cNvPr>
          <p:cNvSpPr>
            <a:spLocks noGrp="1"/>
          </p:cNvSpPr>
          <p:nvPr>
            <p:ph type="ctrTitle"/>
          </p:nvPr>
        </p:nvSpPr>
        <p:spPr>
          <a:xfrm>
            <a:off x="6072445" y="2128837"/>
            <a:ext cx="5319433" cy="914401"/>
          </a:xfrm>
        </p:spPr>
        <p:txBody>
          <a:bodyPr anchor="t">
            <a:normAutofit fontScale="90000"/>
          </a:bodyPr>
          <a:lstStyle/>
          <a:p>
            <a:pPr algn="l"/>
            <a:r>
              <a:rPr lang="sv-SE" sz="4800" b="1" dirty="0"/>
              <a:t>Napoleon I Bonaparte</a:t>
            </a:r>
            <a:br>
              <a:rPr lang="sv-SE" sz="4800" b="1" dirty="0"/>
            </a:br>
            <a:endParaRPr lang="sv-SE" sz="4800" dirty="0"/>
          </a:p>
        </p:txBody>
      </p:sp>
      <p:sp>
        <p:nvSpPr>
          <p:cNvPr id="5" name="Underrubrik 4">
            <a:extLst>
              <a:ext uri="{FF2B5EF4-FFF2-40B4-BE49-F238E27FC236}">
                <a16:creationId xmlns:a16="http://schemas.microsoft.com/office/drawing/2014/main" id="{C45DDF38-9A03-3741-853A-E870A154E0CF}"/>
              </a:ext>
            </a:extLst>
          </p:cNvPr>
          <p:cNvSpPr>
            <a:spLocks noGrp="1"/>
          </p:cNvSpPr>
          <p:nvPr>
            <p:ph type="subTitle" idx="1"/>
          </p:nvPr>
        </p:nvSpPr>
        <p:spPr>
          <a:xfrm>
            <a:off x="6072446" y="2643188"/>
            <a:ext cx="5319431" cy="785812"/>
          </a:xfrm>
        </p:spPr>
        <p:txBody>
          <a:bodyPr anchor="b">
            <a:normAutofit/>
          </a:bodyPr>
          <a:lstStyle/>
          <a:p>
            <a:r>
              <a:rPr lang="sv-SE" dirty="0"/>
              <a:t>1769–1821</a:t>
            </a:r>
          </a:p>
        </p:txBody>
      </p:sp>
      <p:sp>
        <p:nvSpPr>
          <p:cNvPr id="13" name="Freeform: Shape 12">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objekt 6" descr="En bild som visar inomhus&#10;&#10;Automatiskt genererad beskrivning">
            <a:extLst>
              <a:ext uri="{FF2B5EF4-FFF2-40B4-BE49-F238E27FC236}">
                <a16:creationId xmlns:a16="http://schemas.microsoft.com/office/drawing/2014/main" id="{5C4C62B1-A62E-F34C-B267-52401C3FF8D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785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ruta 7">
            <a:extLst>
              <a:ext uri="{FF2B5EF4-FFF2-40B4-BE49-F238E27FC236}">
                <a16:creationId xmlns:a16="http://schemas.microsoft.com/office/drawing/2014/main" id="{EA13FFD7-0588-7546-B973-806CDAFCCEBB}"/>
              </a:ext>
            </a:extLst>
          </p:cNvPr>
          <p:cNvSpPr txBox="1"/>
          <p:nvPr/>
        </p:nvSpPr>
        <p:spPr>
          <a:xfrm>
            <a:off x="9676568" y="6657945"/>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www.morkitaplik.com/alexandre-dumas-son-sovaly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Tree>
    <p:extLst>
      <p:ext uri="{BB962C8B-B14F-4D97-AF65-F5344CB8AC3E}">
        <p14:creationId xmlns:p14="http://schemas.microsoft.com/office/powerpoint/2010/main" val="26835173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70AC3-84ED-AA42-8CFA-6097AC68651D}"/>
              </a:ext>
            </a:extLst>
          </p:cNvPr>
          <p:cNvSpPr>
            <a:spLocks noGrp="1"/>
          </p:cNvSpPr>
          <p:nvPr>
            <p:ph type="title"/>
          </p:nvPr>
        </p:nvSpPr>
        <p:spPr>
          <a:xfrm>
            <a:off x="4965430" y="629268"/>
            <a:ext cx="6586491" cy="1286160"/>
          </a:xfrm>
        </p:spPr>
        <p:txBody>
          <a:bodyPr anchor="b">
            <a:normAutofit/>
          </a:bodyPr>
          <a:lstStyle/>
          <a:p>
            <a:r>
              <a:rPr lang="sv-SE" dirty="0"/>
              <a:t>Napoleon</a:t>
            </a:r>
          </a:p>
        </p:txBody>
      </p:sp>
      <p:sp>
        <p:nvSpPr>
          <p:cNvPr id="3" name="Platshållare för innehåll 2">
            <a:extLst>
              <a:ext uri="{FF2B5EF4-FFF2-40B4-BE49-F238E27FC236}">
                <a16:creationId xmlns:a16="http://schemas.microsoft.com/office/drawing/2014/main" id="{226C4F98-06E9-5D47-89BA-E3D25D3B38FF}"/>
              </a:ext>
            </a:extLst>
          </p:cNvPr>
          <p:cNvSpPr>
            <a:spLocks noGrp="1"/>
          </p:cNvSpPr>
          <p:nvPr>
            <p:ph idx="1"/>
          </p:nvPr>
        </p:nvSpPr>
        <p:spPr>
          <a:xfrm>
            <a:off x="4635591" y="2314806"/>
            <a:ext cx="7556389" cy="4343137"/>
          </a:xfrm>
        </p:spPr>
        <p:txBody>
          <a:bodyPr>
            <a:normAutofit/>
          </a:bodyPr>
          <a:lstStyle/>
          <a:p>
            <a:r>
              <a:rPr lang="sv-SE" sz="2400" dirty="0"/>
              <a:t>Utses till överbefälhavare i kriget mot Österrike som äger rum i nuvarande </a:t>
            </a:r>
            <a:r>
              <a:rPr lang="sv-SE" sz="2400" dirty="0" err="1"/>
              <a:t>Norditalien</a:t>
            </a:r>
            <a:r>
              <a:rPr lang="sv-SE" sz="2400" dirty="0"/>
              <a:t> när han bara är 26 år. </a:t>
            </a:r>
          </a:p>
          <a:p>
            <a:r>
              <a:rPr lang="sv-SE" sz="2400" dirty="0"/>
              <a:t>1799 gör Napoleon tillsammans med ett antal andra sammansvurna, bland dessa hans bror </a:t>
            </a:r>
            <a:r>
              <a:rPr lang="sv-SE" sz="2400" dirty="0" err="1"/>
              <a:t>Lucien</a:t>
            </a:r>
            <a:r>
              <a:rPr lang="sv-SE" sz="2400" dirty="0"/>
              <a:t>, en oblodig statskupp där de upplöste nationalförsamlingen och sätter därmed punkt för den franska revolutionen. </a:t>
            </a:r>
          </a:p>
          <a:p>
            <a:r>
              <a:rPr lang="sv-SE" sz="2400" dirty="0"/>
              <a:t>Förste Konsul – två konsuler under sig, ska regera enväldigt i 10 år. </a:t>
            </a:r>
          </a:p>
          <a:p>
            <a:pPr marL="0" indent="0">
              <a:buNone/>
            </a:pPr>
            <a:r>
              <a:rPr lang="sv-SE" sz="2000" dirty="0"/>
              <a:t> </a:t>
            </a:r>
          </a:p>
          <a:p>
            <a:endParaRPr lang="sv-SE" sz="2000" dirty="0"/>
          </a:p>
        </p:txBody>
      </p:sp>
      <p:pic>
        <p:nvPicPr>
          <p:cNvPr id="5" name="Bildobjekt 4" descr="En bild som visar golv, vägg, inomhus, person&#10;&#10;Automatiskt genererad beskrivning">
            <a:extLst>
              <a:ext uri="{FF2B5EF4-FFF2-40B4-BE49-F238E27FC236}">
                <a16:creationId xmlns:a16="http://schemas.microsoft.com/office/drawing/2014/main" id="{AC88DFF5-EB76-0742-9063-9276A859DB7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309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18456"/>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3347A54B-D7AB-2C40-AC59-1D16B9230139}"/>
              </a:ext>
            </a:extLst>
          </p:cNvPr>
          <p:cNvSpPr txBox="1"/>
          <p:nvPr/>
        </p:nvSpPr>
        <p:spPr>
          <a:xfrm>
            <a:off x="2253208"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es.wikiquote.org/wiki/Napole%C3%B3n_Bonapart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6373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inomhus&#10;&#10;Automatiskt genererad beskrivning">
            <a:extLst>
              <a:ext uri="{FF2B5EF4-FFF2-40B4-BE49-F238E27FC236}">
                <a16:creationId xmlns:a16="http://schemas.microsoft.com/office/drawing/2014/main" id="{BBF49177-EC57-BD48-8532-CEF449E2D8E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27962"/>
          <a:stretch/>
        </p:blipFill>
        <p:spPr>
          <a:xfrm>
            <a:off x="0" y="400050"/>
            <a:ext cx="4969702" cy="557212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EC2FEC44-A19D-CD4B-95AA-6EB9E60F2E56}"/>
              </a:ext>
            </a:extLst>
          </p:cNvPr>
          <p:cNvSpPr>
            <a:spLocks noGrp="1"/>
          </p:cNvSpPr>
          <p:nvPr>
            <p:ph idx="4294967295"/>
          </p:nvPr>
        </p:nvSpPr>
        <p:spPr>
          <a:xfrm>
            <a:off x="4843463" y="171449"/>
            <a:ext cx="7345489" cy="6272187"/>
          </a:xfrm>
        </p:spPr>
        <p:txBody>
          <a:bodyPr vert="horz" lIns="91440" tIns="45720" rIns="91440" bIns="45720" rtlCol="0">
            <a:normAutofit fontScale="92500"/>
          </a:bodyPr>
          <a:lstStyle/>
          <a:p>
            <a:r>
              <a:rPr lang="sv-SE" sz="2600" dirty="0"/>
              <a:t>1804 låter Napoleon kröna sig till kejsare av Frankrike. han tar titeln </a:t>
            </a:r>
            <a:r>
              <a:rPr lang="sv-SE" sz="2600" i="1" dirty="0"/>
              <a:t>Kejsare</a:t>
            </a:r>
            <a:r>
              <a:rPr lang="sv-SE" sz="2600" dirty="0"/>
              <a:t> istället för kung </a:t>
            </a:r>
            <a:r>
              <a:rPr lang="sv-SE" sz="2600" dirty="0" err="1"/>
              <a:t>pga</a:t>
            </a:r>
            <a:r>
              <a:rPr lang="sv-SE" sz="2600" dirty="0"/>
              <a:t> hur negativt laddad kungatiteln har blivit sen revolutionen.</a:t>
            </a:r>
          </a:p>
          <a:p>
            <a:r>
              <a:rPr lang="sv-SE" sz="2600" dirty="0"/>
              <a:t>Napoleon I såg sig stå för revolutionens idéer, men det finns starka kopplingar mellan honom och de upplysta despoter som styrde Europas kungahus under 1700-talet. </a:t>
            </a:r>
            <a:r>
              <a:rPr lang="sv-SE" dirty="0"/>
              <a:t>Frankrike mer och mer av en morden diktatur, där en hårdhänt censur över allt som publiceras brukas och en hemlig polis letar konstant efter oppositionella, angiveri.</a:t>
            </a:r>
            <a:r>
              <a:rPr lang="sv-SE" sz="2400" dirty="0">
                <a:effectLst/>
              </a:rPr>
              <a:t> </a:t>
            </a:r>
            <a:endParaRPr lang="sv-SE" sz="2600" dirty="0"/>
          </a:p>
          <a:p>
            <a:r>
              <a:rPr lang="sv-SE" sz="2600" dirty="0"/>
              <a:t>I Napoleons armé kunde vem som helst stiga i graderna och bli officier utan att ha rikedomar eller ett fint namn, om man var kompetent. Likt hur Napoleon själv steg genom graderna ända till överbefälhavare. </a:t>
            </a:r>
          </a:p>
          <a:p>
            <a:r>
              <a:rPr lang="sv-SE" sz="2600" i="1" dirty="0" err="1"/>
              <a:t>Code</a:t>
            </a:r>
            <a:r>
              <a:rPr lang="sv-SE" sz="2600" i="1" dirty="0"/>
              <a:t> Civil </a:t>
            </a:r>
            <a:r>
              <a:rPr lang="sv-SE" sz="2600" dirty="0"/>
              <a:t>– en stor lagsamling av alla tidigare lagar som byggde på 1789s idéer, om allas likhet inför lagen och den privata egendomens okränkbarhet. </a:t>
            </a:r>
          </a:p>
          <a:p>
            <a:endParaRPr lang="en-US" sz="1400" dirty="0"/>
          </a:p>
        </p:txBody>
      </p:sp>
      <p:sp>
        <p:nvSpPr>
          <p:cNvPr id="6" name="textruta 5">
            <a:extLst>
              <a:ext uri="{FF2B5EF4-FFF2-40B4-BE49-F238E27FC236}">
                <a16:creationId xmlns:a16="http://schemas.microsoft.com/office/drawing/2014/main" id="{0E47D93B-5450-F14C-A4A6-E56BA64A34F8}"/>
              </a:ext>
            </a:extLst>
          </p:cNvPr>
          <p:cNvSpPr txBox="1"/>
          <p:nvPr/>
        </p:nvSpPr>
        <p:spPr>
          <a:xfrm>
            <a:off x="9809596" y="6135859"/>
            <a:ext cx="1841991" cy="307777"/>
          </a:xfrm>
          <a:prstGeom prst="rect">
            <a:avLst/>
          </a:prstGeom>
          <a:solidFill>
            <a:srgbClr val="000000"/>
          </a:solidFill>
        </p:spPr>
        <p:txBody>
          <a:bodyPr wrap="square" rtlCol="0">
            <a:spAutoFit/>
          </a:bodyPr>
          <a:lstStyle/>
          <a:p>
            <a:pPr algn="r">
              <a:spcAft>
                <a:spcPts val="600"/>
              </a:spcAft>
            </a:pPr>
            <a:r>
              <a:rPr lang="sv-SE" sz="700">
                <a:solidFill>
                  <a:srgbClr val="FFFFFF"/>
                </a:solidFill>
                <a:hlinkClick r:id="rId3" tooltip="https://ltg.wikipedia.org/wiki/Napo%C4%BCeons_Bonaparts">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42733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AFEC44-5007-2F4B-AC33-1CF4EA502704}"/>
              </a:ext>
            </a:extLst>
          </p:cNvPr>
          <p:cNvSpPr>
            <a:spLocks noGrp="1"/>
          </p:cNvSpPr>
          <p:nvPr>
            <p:ph type="title"/>
          </p:nvPr>
        </p:nvSpPr>
        <p:spPr>
          <a:xfrm>
            <a:off x="4965430" y="629268"/>
            <a:ext cx="6586491" cy="1286160"/>
          </a:xfrm>
        </p:spPr>
        <p:txBody>
          <a:bodyPr anchor="b">
            <a:normAutofit/>
          </a:bodyPr>
          <a:lstStyle/>
          <a:p>
            <a:r>
              <a:rPr lang="sv-SE" sz="4100" b="1" dirty="0"/>
              <a:t>Napoleonkrigen 1803–1815</a:t>
            </a:r>
            <a:br>
              <a:rPr lang="sv-SE" sz="4100" b="1" dirty="0"/>
            </a:br>
            <a:endParaRPr lang="sv-SE" sz="4100" dirty="0"/>
          </a:p>
        </p:txBody>
      </p:sp>
      <p:sp>
        <p:nvSpPr>
          <p:cNvPr id="3" name="Platshållare för innehåll 2">
            <a:extLst>
              <a:ext uri="{FF2B5EF4-FFF2-40B4-BE49-F238E27FC236}">
                <a16:creationId xmlns:a16="http://schemas.microsoft.com/office/drawing/2014/main" id="{D840A0A8-8EE8-F843-A24A-EB285BB19D6C}"/>
              </a:ext>
            </a:extLst>
          </p:cNvPr>
          <p:cNvSpPr>
            <a:spLocks noGrp="1"/>
          </p:cNvSpPr>
          <p:nvPr>
            <p:ph idx="1"/>
          </p:nvPr>
        </p:nvSpPr>
        <p:spPr>
          <a:xfrm>
            <a:off x="4424899" y="2314807"/>
            <a:ext cx="7548026" cy="4343137"/>
          </a:xfrm>
        </p:spPr>
        <p:txBody>
          <a:bodyPr>
            <a:normAutofit/>
          </a:bodyPr>
          <a:lstStyle/>
          <a:p>
            <a:r>
              <a:rPr lang="sv-SE" sz="2400" dirty="0"/>
              <a:t>Napoleon och Frankrike var snart i krig med stora delar av Europa igen, likt under revolutionskrigen. Detta krig går väldigt bra och en efter en av fiendearméerna slås ut. </a:t>
            </a:r>
          </a:p>
          <a:p>
            <a:r>
              <a:rPr lang="sv-SE" sz="2400" dirty="0"/>
              <a:t>Ryssland, Österrike och Preussen förlorar alla mot Napoleons armé. Det tysk-romerska riket splittras och nationalismens frön sås i både Tyskland och Italien genom den franska överlägsenheten.  </a:t>
            </a:r>
          </a:p>
          <a:p>
            <a:r>
              <a:rPr lang="sv-SE" sz="2400" dirty="0"/>
              <a:t>Han sätter bröder och nära allierade på kungatroner runt om i Europa. </a:t>
            </a:r>
          </a:p>
          <a:p>
            <a:endParaRPr lang="sv-SE" sz="2000" dirty="0"/>
          </a:p>
        </p:txBody>
      </p:sp>
      <p:pic>
        <p:nvPicPr>
          <p:cNvPr id="8" name="Bildobjekt 7" descr="En bild som visar person&#10;&#10;Automatiskt genererad beskrivning">
            <a:extLst>
              <a:ext uri="{FF2B5EF4-FFF2-40B4-BE49-F238E27FC236}">
                <a16:creationId xmlns:a16="http://schemas.microsoft.com/office/drawing/2014/main" id="{B2DA7B74-EF8A-C14F-BA3C-4A010F3A24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077" r="1329"/>
          <a:stretch/>
        </p:blipFill>
        <p:spPr>
          <a:xfrm>
            <a:off x="81519" y="216142"/>
            <a:ext cx="4343380" cy="6425715"/>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A054"/>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95E0143E-ACE2-9942-A3D2-2700C3F722EF}"/>
              </a:ext>
            </a:extLst>
          </p:cNvPr>
          <p:cNvSpPr txBox="1"/>
          <p:nvPr/>
        </p:nvSpPr>
        <p:spPr>
          <a:xfrm>
            <a:off x="2253209"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is.wikipedia.org/wiki/R%C3%BAsslandsherf%C3%B6r_Nap%C3%B3leons">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404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03FF28AB-DCA8-8F4E-A2BC-ABA238351A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 b="-1"/>
          <a:stretch/>
        </p:blipFill>
        <p:spPr bwMode="auto">
          <a:xfrm>
            <a:off x="315359" y="110795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5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innehåll 4">
            <a:extLst>
              <a:ext uri="{FF2B5EF4-FFF2-40B4-BE49-F238E27FC236}">
                <a16:creationId xmlns:a16="http://schemas.microsoft.com/office/drawing/2014/main" id="{634E2DA5-8C5B-D145-8DA5-FC35734D3385}"/>
              </a:ext>
            </a:extLst>
          </p:cNvPr>
          <p:cNvSpPr>
            <a:spLocks noGrp="1"/>
          </p:cNvSpPr>
          <p:nvPr>
            <p:ph idx="4294967295"/>
          </p:nvPr>
        </p:nvSpPr>
        <p:spPr>
          <a:xfrm>
            <a:off x="4576696" y="671513"/>
            <a:ext cx="6753292" cy="5584597"/>
          </a:xfrm>
        </p:spPr>
        <p:txBody>
          <a:bodyPr vert="horz" lIns="91440" tIns="45720" rIns="91440" bIns="45720" rtlCol="0">
            <a:normAutofit/>
          </a:bodyPr>
          <a:lstStyle/>
          <a:p>
            <a:r>
              <a:rPr lang="sv-SE" sz="2400" dirty="0"/>
              <a:t>Den stora fienden var Storbritannien, som var den främsta makten på haven, men Napoleon visste att han inte skulle klara av att besegra britterna på haven efter att den franska flottan besegrades 1805. </a:t>
            </a:r>
          </a:p>
          <a:p>
            <a:r>
              <a:rPr lang="sv-SE" sz="2400" dirty="0"/>
              <a:t>Han försökte krossa dem ekonomiskt istället genom att bojkotta handel med engelska varor, samtidigt som man fortfarande sålde varor till Storbritannien. Detta skulle leda till ekonomisk kollaps och varuöverflöd i Storbritannien. </a:t>
            </a:r>
          </a:p>
          <a:p>
            <a:r>
              <a:rPr lang="sv-SE" sz="2400" i="1" dirty="0"/>
              <a:t>Kontinentalsystemet</a:t>
            </a:r>
            <a:r>
              <a:rPr lang="sv-SE" sz="2400" dirty="0"/>
              <a:t> kallades detta och alla allierade länder i Europa skulle följa detta, men Detta misslyckades.</a:t>
            </a:r>
          </a:p>
          <a:p>
            <a:endParaRPr lang="en-US" sz="2200" dirty="0"/>
          </a:p>
        </p:txBody>
      </p:sp>
    </p:spTree>
    <p:extLst>
      <p:ext uri="{BB962C8B-B14F-4D97-AF65-F5344CB8AC3E}">
        <p14:creationId xmlns:p14="http://schemas.microsoft.com/office/powerpoint/2010/main" val="3310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6" name="Straight Connector 1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928B79E4-6933-B441-A120-15D0F914DE8A}"/>
              </a:ext>
            </a:extLst>
          </p:cNvPr>
          <p:cNvSpPr>
            <a:spLocks noGrp="1"/>
          </p:cNvSpPr>
          <p:nvPr>
            <p:ph idx="4294967295"/>
          </p:nvPr>
        </p:nvSpPr>
        <p:spPr>
          <a:xfrm>
            <a:off x="128589" y="1857374"/>
            <a:ext cx="6396864" cy="3850297"/>
          </a:xfrm>
        </p:spPr>
        <p:txBody>
          <a:bodyPr vert="horz" lIns="91440" tIns="45720" rIns="91440" bIns="45720" rtlCol="0">
            <a:normAutofit/>
          </a:bodyPr>
          <a:lstStyle/>
          <a:p>
            <a:r>
              <a:rPr lang="sv-SE" sz="2200" dirty="0">
                <a:solidFill>
                  <a:schemeClr val="bg1"/>
                </a:solidFill>
              </a:rPr>
              <a:t>Det börjar bli en aning ostabilt i Napoleons välde. Både de allierade länderna och borgerskapet i de franska hamnstäderna var missnöjda med kontinentalsystemet. Spanien är i uppror mot sin nya kung, Napoleons bror Josef.</a:t>
            </a:r>
          </a:p>
          <a:p>
            <a:endParaRPr lang="sv-SE" sz="2200" dirty="0">
              <a:solidFill>
                <a:schemeClr val="bg1"/>
              </a:solidFill>
            </a:endParaRPr>
          </a:p>
          <a:p>
            <a:r>
              <a:rPr lang="sv-SE" sz="2200" dirty="0">
                <a:solidFill>
                  <a:schemeClr val="bg1"/>
                </a:solidFill>
              </a:rPr>
              <a:t>När väl Ryssland lämnar kontinentalsystemet och då beslutar Napoleon att förklara krig mot det stora riket. </a:t>
            </a:r>
          </a:p>
          <a:p>
            <a:endParaRPr lang="en-US" sz="2000" dirty="0">
              <a:solidFill>
                <a:schemeClr val="bg1"/>
              </a:solidFill>
            </a:endParaRPr>
          </a:p>
        </p:txBody>
      </p:sp>
      <p:cxnSp>
        <p:nvCxnSpPr>
          <p:cNvPr id="27"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inomhus, altare&#10;&#10;Automatiskt genererad beskrivning">
            <a:extLst>
              <a:ext uri="{FF2B5EF4-FFF2-40B4-BE49-F238E27FC236}">
                <a16:creationId xmlns:a16="http://schemas.microsoft.com/office/drawing/2014/main" id="{A3DE56B2-5C62-A545-AECD-755736E4702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21332"/>
          <a:stretch/>
        </p:blipFill>
        <p:spPr>
          <a:xfrm>
            <a:off x="6525453" y="10"/>
            <a:ext cx="5666547" cy="6857990"/>
          </a:xfrm>
          <a:prstGeom prst="rect">
            <a:avLst/>
          </a:prstGeom>
        </p:spPr>
      </p:pic>
      <p:sp>
        <p:nvSpPr>
          <p:cNvPr id="6" name="textruta 5">
            <a:extLst>
              <a:ext uri="{FF2B5EF4-FFF2-40B4-BE49-F238E27FC236}">
                <a16:creationId xmlns:a16="http://schemas.microsoft.com/office/drawing/2014/main" id="{A41D13B6-E98F-FF47-A17B-D185E641B50B}"/>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en.wikipedia.org/wiki/Joseph_Bonapart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46439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2C847B2-BDEE-C644-A6E1-9757B9A0ADC5}"/>
              </a:ext>
            </a:extLst>
          </p:cNvPr>
          <p:cNvSpPr>
            <a:spLocks noGrp="1"/>
          </p:cNvSpPr>
          <p:nvPr>
            <p:ph type="title"/>
          </p:nvPr>
        </p:nvSpPr>
        <p:spPr>
          <a:xfrm>
            <a:off x="643467" y="321734"/>
            <a:ext cx="10905066" cy="1135737"/>
          </a:xfrm>
        </p:spPr>
        <p:txBody>
          <a:bodyPr>
            <a:normAutofit/>
          </a:bodyPr>
          <a:lstStyle/>
          <a:p>
            <a:r>
              <a:rPr lang="sv-SE" sz="3600" b="1"/>
              <a:t>Frankrike innan revolutionen - Ancien Regime</a:t>
            </a:r>
            <a:br>
              <a:rPr lang="sv-SE" sz="3600"/>
            </a:br>
            <a:endParaRPr lang="sv-SE" sz="3600"/>
          </a:p>
        </p:txBody>
      </p:sp>
      <p:sp>
        <p:nvSpPr>
          <p:cNvPr id="3" name="Platshållare för innehåll 2">
            <a:extLst>
              <a:ext uri="{FF2B5EF4-FFF2-40B4-BE49-F238E27FC236}">
                <a16:creationId xmlns:a16="http://schemas.microsoft.com/office/drawing/2014/main" id="{CFDF680D-D10E-F747-8159-9B217B9CB11A}"/>
              </a:ext>
            </a:extLst>
          </p:cNvPr>
          <p:cNvSpPr>
            <a:spLocks noGrp="1"/>
          </p:cNvSpPr>
          <p:nvPr>
            <p:ph idx="1"/>
          </p:nvPr>
        </p:nvSpPr>
        <p:spPr>
          <a:xfrm>
            <a:off x="327348" y="1000124"/>
            <a:ext cx="11605679" cy="5536141"/>
          </a:xfrm>
        </p:spPr>
        <p:txBody>
          <a:bodyPr>
            <a:normAutofit/>
          </a:bodyPr>
          <a:lstStyle/>
          <a:p>
            <a:r>
              <a:rPr lang="sv-SE" sz="2400" dirty="0"/>
              <a:t>Europas folkrikaste land </a:t>
            </a:r>
          </a:p>
          <a:p>
            <a:pPr lvl="1"/>
            <a:r>
              <a:rPr lang="sv-SE" dirty="0"/>
              <a:t>bönderna i Frankrike var inte livegna, utan de var fria. Upplysningens idéer stammade ur Paris och borgarna i landet hade blivit rika på den koloniala handeln. Ändå startade den samhällsomstörtande revolutionen i Frankrike, varför? </a:t>
            </a:r>
          </a:p>
          <a:p>
            <a:pPr lvl="0"/>
            <a:r>
              <a:rPr lang="sv-SE" sz="2400" dirty="0"/>
              <a:t>Ekonomisk kris –efter alla krig under 1770-talet och efter de stöttade kolonierna i det amerikanska frihetskriget hade ökat statskulden nått oerhört. </a:t>
            </a:r>
          </a:p>
          <a:p>
            <a:pPr lvl="0"/>
            <a:r>
              <a:rPr lang="sv-SE" sz="2400" dirty="0"/>
              <a:t>Massarbetslöshet bland franska textilarbetare pga. den stora konkurrensen från Storbritannien.</a:t>
            </a:r>
          </a:p>
          <a:p>
            <a:pPr lvl="0"/>
            <a:r>
              <a:rPr lang="sv-SE" sz="2400" dirty="0"/>
              <a:t> flera missväxter under slutet av 1780-talet gjorde situationen ohållbar</a:t>
            </a:r>
          </a:p>
          <a:p>
            <a:pPr lvl="0"/>
            <a:r>
              <a:rPr lang="sv-SE" sz="2400" u="sng" dirty="0"/>
              <a:t>Priset på bröd </a:t>
            </a:r>
            <a:r>
              <a:rPr lang="sv-SE" sz="2400" dirty="0"/>
              <a:t>höjdes kraftigt </a:t>
            </a:r>
            <a:r>
              <a:rPr lang="sv-SE" sz="2400" dirty="0" err="1"/>
              <a:t>pga</a:t>
            </a:r>
            <a:r>
              <a:rPr lang="sv-SE" sz="2400" dirty="0"/>
              <a:t> missväxten och detta skapade också missnöjen. </a:t>
            </a:r>
          </a:p>
          <a:p>
            <a:endParaRPr lang="sv-SE"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8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utomhus&#10;&#10;Automatiskt genererad beskrivning">
            <a:extLst>
              <a:ext uri="{FF2B5EF4-FFF2-40B4-BE49-F238E27FC236}">
                <a16:creationId xmlns:a16="http://schemas.microsoft.com/office/drawing/2014/main" id="{5F68566D-B49F-444C-B3A0-D71AD804414F}"/>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3291" r="26782"/>
          <a:stretch/>
        </p:blipFill>
        <p:spPr>
          <a:xfrm>
            <a:off x="6095999" y="10"/>
            <a:ext cx="6095695" cy="6537883"/>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ubrik 1">
            <a:extLst>
              <a:ext uri="{FF2B5EF4-FFF2-40B4-BE49-F238E27FC236}">
                <a16:creationId xmlns:a16="http://schemas.microsoft.com/office/drawing/2014/main" id="{1033D671-E20A-7B49-866A-896B9473E124}"/>
              </a:ext>
            </a:extLst>
          </p:cNvPr>
          <p:cNvSpPr>
            <a:spLocks noGrp="1"/>
          </p:cNvSpPr>
          <p:nvPr>
            <p:ph type="title"/>
          </p:nvPr>
        </p:nvSpPr>
        <p:spPr>
          <a:xfrm>
            <a:off x="357188" y="157163"/>
            <a:ext cx="5251446" cy="814387"/>
          </a:xfrm>
        </p:spPr>
        <p:txBody>
          <a:bodyPr>
            <a:normAutofit/>
          </a:bodyPr>
          <a:lstStyle/>
          <a:p>
            <a:r>
              <a:rPr lang="sv-SE" dirty="0">
                <a:solidFill>
                  <a:srgbClr val="000000"/>
                </a:solidFill>
              </a:rPr>
              <a:t>Fälttåget mot Ryssland</a:t>
            </a:r>
          </a:p>
        </p:txBody>
      </p:sp>
      <p:sp>
        <p:nvSpPr>
          <p:cNvPr id="3" name="Platshållare för innehåll 2">
            <a:extLst>
              <a:ext uri="{FF2B5EF4-FFF2-40B4-BE49-F238E27FC236}">
                <a16:creationId xmlns:a16="http://schemas.microsoft.com/office/drawing/2014/main" id="{BE81ED60-997D-C04C-B9E5-1F2845D2E591}"/>
              </a:ext>
            </a:extLst>
          </p:cNvPr>
          <p:cNvSpPr>
            <a:spLocks noGrp="1"/>
          </p:cNvSpPr>
          <p:nvPr>
            <p:ph idx="1"/>
          </p:nvPr>
        </p:nvSpPr>
        <p:spPr>
          <a:xfrm>
            <a:off x="142875" y="971550"/>
            <a:ext cx="6095694" cy="5457825"/>
          </a:xfrm>
        </p:spPr>
        <p:txBody>
          <a:bodyPr anchor="ctr">
            <a:normAutofit/>
          </a:bodyPr>
          <a:lstStyle/>
          <a:p>
            <a:r>
              <a:rPr lang="sv-SE" sz="2400" dirty="0"/>
              <a:t>Sommaren 1812 leder Napoleon I en enorm armé på över 650 000 man mot Ryssland. Men ryssarna vägrade att möta den franska armén i ett slag utan backade hela tiden längre och längre in i landet. </a:t>
            </a:r>
          </a:p>
          <a:p>
            <a:r>
              <a:rPr lang="sv-SE" sz="2400" dirty="0"/>
              <a:t>De brände ner sina egna gårdar och åkrar. - Den brända jordens taktik.</a:t>
            </a:r>
          </a:p>
          <a:p>
            <a:r>
              <a:rPr lang="sv-SE" sz="2400" dirty="0"/>
              <a:t>Den franska armén intar Moskva, men utan att ha besegrat den ryska armén i fält. När de ska ta sig hela vägen hem till Frankrike igen slår en hård vinter emot armén och endast 90-100 000 man kom tillbaka till Frankrike. </a:t>
            </a:r>
          </a:p>
          <a:p>
            <a:endParaRPr lang="sv-SE" sz="2000" dirty="0">
              <a:solidFill>
                <a:srgbClr val="000000"/>
              </a:solidFill>
            </a:endParaRPr>
          </a:p>
        </p:txBody>
      </p:sp>
      <p:sp>
        <p:nvSpPr>
          <p:cNvPr id="6" name="textruta 5">
            <a:extLst>
              <a:ext uri="{FF2B5EF4-FFF2-40B4-BE49-F238E27FC236}">
                <a16:creationId xmlns:a16="http://schemas.microsoft.com/office/drawing/2014/main" id="{0092207E-34F8-2247-B235-046F93102DF1}"/>
              </a:ext>
            </a:extLst>
          </p:cNvPr>
          <p:cNvSpPr txBox="1"/>
          <p:nvPr/>
        </p:nvSpPr>
        <p:spPr>
          <a:xfrm>
            <a:off x="9676263" y="6657945"/>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edonchisciotte.org/la-grande-ritirata/">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Tree>
    <p:extLst>
      <p:ext uri="{BB962C8B-B14F-4D97-AF65-F5344CB8AC3E}">
        <p14:creationId xmlns:p14="http://schemas.microsoft.com/office/powerpoint/2010/main" val="19100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objekt 11" descr="En bild som visar utomhus&#10;&#10;Automatiskt genererad beskrivning">
            <a:extLst>
              <a:ext uri="{FF2B5EF4-FFF2-40B4-BE49-F238E27FC236}">
                <a16:creationId xmlns:a16="http://schemas.microsoft.com/office/drawing/2014/main" id="{BE007635-4550-594C-8B66-4982ECA8E4E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0676" b="1"/>
          <a:stretch/>
        </p:blipFill>
        <p:spPr>
          <a:xfrm>
            <a:off x="3523488" y="10"/>
            <a:ext cx="8668512" cy="6857990"/>
          </a:xfrm>
          <a:prstGeom prst="rect">
            <a:avLst/>
          </a:prstGeom>
        </p:spPr>
      </p:pic>
      <p:sp>
        <p:nvSpPr>
          <p:cNvPr id="46" name="Rectangle 4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821AF6D-3938-FA40-A15B-721CA2D0C8FF}"/>
              </a:ext>
            </a:extLst>
          </p:cNvPr>
          <p:cNvSpPr>
            <a:spLocks noGrp="1"/>
          </p:cNvSpPr>
          <p:nvPr>
            <p:ph type="title"/>
          </p:nvPr>
        </p:nvSpPr>
        <p:spPr>
          <a:xfrm>
            <a:off x="291083" y="36577"/>
            <a:ext cx="4666679" cy="806958"/>
          </a:xfrm>
        </p:spPr>
        <p:txBody>
          <a:bodyPr anchor="b">
            <a:normAutofit/>
          </a:bodyPr>
          <a:lstStyle/>
          <a:p>
            <a:r>
              <a:rPr lang="sv-SE" sz="2800" dirty="0"/>
              <a:t>Napoleons nedgång och fall</a:t>
            </a:r>
          </a:p>
        </p:txBody>
      </p:sp>
      <p:sp>
        <p:nvSpPr>
          <p:cNvPr id="48" name="Rectangle 4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6C1B2FA-E8F3-D24A-B8DF-057095F97D3F}"/>
              </a:ext>
            </a:extLst>
          </p:cNvPr>
          <p:cNvSpPr>
            <a:spLocks noGrp="1"/>
          </p:cNvSpPr>
          <p:nvPr>
            <p:ph idx="1"/>
          </p:nvPr>
        </p:nvSpPr>
        <p:spPr>
          <a:xfrm>
            <a:off x="100013" y="1357313"/>
            <a:ext cx="7858125" cy="4856034"/>
          </a:xfrm>
        </p:spPr>
        <p:txBody>
          <a:bodyPr anchor="t">
            <a:normAutofit/>
          </a:bodyPr>
          <a:lstStyle/>
          <a:p>
            <a:r>
              <a:rPr lang="sv-SE" sz="2400" dirty="0"/>
              <a:t>Napoleon tvingas abdikera som Kejsare 1814 efter ett antal förluster mot andra länder som vill bli fria från Frankrike och han sätts i exil ön Elba som ligger mellan Korsika och Italien. </a:t>
            </a:r>
          </a:p>
          <a:p>
            <a:r>
              <a:rPr lang="sv-SE" sz="2400" dirty="0"/>
              <a:t>Monarkin återsätts i Frankrike och Ludvig XVIII blir kung. </a:t>
            </a:r>
          </a:p>
          <a:p>
            <a:r>
              <a:rPr lang="sv-SE" sz="2400" dirty="0"/>
              <a:t>1815 återkommer Napoleon till Frankrike och tar med ens makten och utropar sig åter till kejsare, trots kungens försök att stoppa honom. De hundra dagarna.  </a:t>
            </a:r>
          </a:p>
          <a:p>
            <a:r>
              <a:rPr lang="sv-SE" sz="2400" dirty="0"/>
              <a:t>På hösten samma år besegras Napoleon slutgiltigt vid slaget vid </a:t>
            </a:r>
            <a:r>
              <a:rPr lang="sv-SE" sz="2400" i="1" dirty="0"/>
              <a:t>Waterloo</a:t>
            </a:r>
            <a:r>
              <a:rPr lang="sv-SE" sz="2400" dirty="0"/>
              <a:t> av brittiska trupper och han deporteras till den lilla ön </a:t>
            </a:r>
            <a:r>
              <a:rPr lang="sv-SE" sz="2400" i="1" dirty="0"/>
              <a:t>Sankta Helena </a:t>
            </a:r>
            <a:r>
              <a:rPr lang="sv-SE" sz="2400" dirty="0"/>
              <a:t>i sydatlanten, där han blir kvar till sin död i maj 1821.</a:t>
            </a:r>
          </a:p>
          <a:p>
            <a:endParaRPr lang="sv-SE" dirty="0"/>
          </a:p>
        </p:txBody>
      </p:sp>
      <p:sp>
        <p:nvSpPr>
          <p:cNvPr id="14" name="textruta 13">
            <a:extLst>
              <a:ext uri="{FF2B5EF4-FFF2-40B4-BE49-F238E27FC236}">
                <a16:creationId xmlns:a16="http://schemas.microsoft.com/office/drawing/2014/main" id="{EF9409E7-8EAA-AA48-9776-BEA0A357518D}"/>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wikipedia.org/wiki/Slaget_vid_Waterloo">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3441922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Rubrik 1">
            <a:extLst>
              <a:ext uri="{FF2B5EF4-FFF2-40B4-BE49-F238E27FC236}">
                <a16:creationId xmlns:a16="http://schemas.microsoft.com/office/drawing/2014/main" id="{D5ADEEF2-3DB8-0046-B8BD-E6A26CB7C4AD}"/>
              </a:ext>
            </a:extLst>
          </p:cNvPr>
          <p:cNvSpPr>
            <a:spLocks noGrp="1"/>
          </p:cNvSpPr>
          <p:nvPr>
            <p:ph type="title"/>
          </p:nvPr>
        </p:nvSpPr>
        <p:spPr>
          <a:xfrm>
            <a:off x="838200" y="448721"/>
            <a:ext cx="4707671" cy="1225650"/>
          </a:xfrm>
        </p:spPr>
        <p:txBody>
          <a:bodyPr anchor="b">
            <a:normAutofit fontScale="90000"/>
          </a:bodyPr>
          <a:lstStyle/>
          <a:p>
            <a:r>
              <a:rPr lang="sv-SE" sz="3200" dirty="0">
                <a:solidFill>
                  <a:schemeClr val="bg1"/>
                </a:solidFill>
              </a:rPr>
              <a:t>Ståndssamhällets ojämlikhet</a:t>
            </a:r>
            <a:br>
              <a:rPr lang="sv-SE" sz="2900" dirty="0">
                <a:solidFill>
                  <a:schemeClr val="bg1"/>
                </a:solidFill>
              </a:rPr>
            </a:br>
            <a:endParaRPr lang="sv-SE" sz="2900" dirty="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8EBC4784-7546-E74C-A231-431CE50CD0B9}"/>
              </a:ext>
            </a:extLst>
          </p:cNvPr>
          <p:cNvSpPr>
            <a:spLocks noGrp="1"/>
          </p:cNvSpPr>
          <p:nvPr>
            <p:ph idx="1"/>
          </p:nvPr>
        </p:nvSpPr>
        <p:spPr>
          <a:xfrm>
            <a:off x="242888" y="1909192"/>
            <a:ext cx="6000749" cy="3647710"/>
          </a:xfrm>
        </p:spPr>
        <p:txBody>
          <a:bodyPr>
            <a:normAutofit/>
          </a:bodyPr>
          <a:lstStyle/>
          <a:p>
            <a:r>
              <a:rPr lang="sv-SE" sz="2400" dirty="0">
                <a:solidFill>
                  <a:schemeClr val="bg1"/>
                </a:solidFill>
              </a:rPr>
              <a:t>De tre stånden. </a:t>
            </a:r>
          </a:p>
          <a:p>
            <a:pPr lvl="0"/>
            <a:r>
              <a:rPr lang="sv-SE" sz="2400" i="1" dirty="0">
                <a:solidFill>
                  <a:schemeClr val="bg1"/>
                </a:solidFill>
              </a:rPr>
              <a:t>Adeln</a:t>
            </a:r>
            <a:r>
              <a:rPr lang="sv-SE" sz="2400" dirty="0">
                <a:solidFill>
                  <a:schemeClr val="bg1"/>
                </a:solidFill>
              </a:rPr>
              <a:t> – inte skatteskyldig.</a:t>
            </a:r>
          </a:p>
          <a:p>
            <a:pPr lvl="0"/>
            <a:r>
              <a:rPr lang="sv-SE" sz="2400" i="1" dirty="0">
                <a:solidFill>
                  <a:schemeClr val="bg1"/>
                </a:solidFill>
              </a:rPr>
              <a:t>Präster</a:t>
            </a:r>
            <a:r>
              <a:rPr lang="sv-SE" sz="2400" dirty="0">
                <a:solidFill>
                  <a:schemeClr val="bg1"/>
                </a:solidFill>
              </a:rPr>
              <a:t> – inte skatteskyldig.</a:t>
            </a:r>
          </a:p>
          <a:p>
            <a:pPr lvl="0"/>
            <a:r>
              <a:rPr lang="sv-SE" sz="2400" i="1" dirty="0">
                <a:solidFill>
                  <a:schemeClr val="bg1"/>
                </a:solidFill>
              </a:rPr>
              <a:t>Det tredje ståndet</a:t>
            </a:r>
            <a:r>
              <a:rPr lang="sv-SE" sz="2400" dirty="0">
                <a:solidFill>
                  <a:schemeClr val="bg1"/>
                </a:solidFill>
              </a:rPr>
              <a:t> – alla andra, men många köpmän, och borgare slapp även dem betala skatt, trots att de blivit rika på den koloniala handeln. </a:t>
            </a:r>
          </a:p>
          <a:p>
            <a:pPr marL="0" indent="0">
              <a:buNone/>
            </a:pPr>
            <a:endParaRPr lang="sv-SE" sz="20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målning&#10;&#10;Automatiskt genererad beskrivning">
            <a:extLst>
              <a:ext uri="{FF2B5EF4-FFF2-40B4-BE49-F238E27FC236}">
                <a16:creationId xmlns:a16="http://schemas.microsoft.com/office/drawing/2014/main" id="{E2400E3A-492C-8347-9544-06C66F9F93C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56" r="3" b="3"/>
          <a:stretch/>
        </p:blipFill>
        <p:spPr>
          <a:xfrm>
            <a:off x="6525453" y="10"/>
            <a:ext cx="5666547" cy="6857990"/>
          </a:xfrm>
          <a:prstGeom prst="rect">
            <a:avLst/>
          </a:prstGeom>
        </p:spPr>
      </p:pic>
      <p:sp>
        <p:nvSpPr>
          <p:cNvPr id="6" name="textruta 5">
            <a:extLst>
              <a:ext uri="{FF2B5EF4-FFF2-40B4-BE49-F238E27FC236}">
                <a16:creationId xmlns:a16="http://schemas.microsoft.com/office/drawing/2014/main" id="{CDC3C808-5D99-2B43-9249-CFED44888CAE}"/>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wikibooks.org/wiki/Historia_1a1/Franska_revolutione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40854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087E5507-DB73-F948-AC65-BD392F746D96}"/>
              </a:ext>
            </a:extLst>
          </p:cNvPr>
          <p:cNvSpPr>
            <a:spLocks noGrp="1"/>
          </p:cNvSpPr>
          <p:nvPr>
            <p:ph idx="4294967295"/>
          </p:nvPr>
        </p:nvSpPr>
        <p:spPr>
          <a:xfrm>
            <a:off x="555710" y="285750"/>
            <a:ext cx="11231478" cy="5891213"/>
          </a:xfrm>
        </p:spPr>
        <p:txBody>
          <a:bodyPr vert="horz" lIns="91440" tIns="45720" rIns="91440" bIns="45720" rtlCol="0">
            <a:normAutofit/>
          </a:bodyPr>
          <a:lstStyle/>
          <a:p>
            <a:endParaRPr lang="en-US" sz="2600" dirty="0"/>
          </a:p>
          <a:p>
            <a:r>
              <a:rPr lang="sv-SE" sz="2600" dirty="0"/>
              <a:t>Bönderna var de som stod för skattebetalningarna i landet. </a:t>
            </a:r>
          </a:p>
          <a:p>
            <a:pPr lvl="1"/>
            <a:r>
              <a:rPr lang="sv-SE" sz="2200" dirty="0"/>
              <a:t>Adeln hade börjat ta ut gamla avgifter som deras privilegier givit dem, brotullar, ensamrätt att äga kvarnar och vinpressar. </a:t>
            </a:r>
          </a:p>
          <a:p>
            <a:endParaRPr lang="sv-SE" sz="2600" dirty="0"/>
          </a:p>
          <a:p>
            <a:r>
              <a:rPr lang="sv-SE" sz="2600" dirty="0"/>
              <a:t>Någon politiks makt kunde ingen i det tredje ståndet inte räkna med, eftersom alla höga ställningar i landet var reserverade för adeln. </a:t>
            </a:r>
          </a:p>
          <a:p>
            <a:r>
              <a:rPr lang="sv-SE" sz="2600" dirty="0"/>
              <a:t>Det fanns gott om välutbildade i det tredje ståndet, läkare, jurister, lärare med mera som läst och influerats av upplysningens tankar och idéströmningar likt Voltaire och Rousseau</a:t>
            </a:r>
          </a:p>
          <a:p>
            <a:endParaRPr lang="en-US" sz="2600" dirty="0"/>
          </a:p>
        </p:txBody>
      </p:sp>
    </p:spTree>
    <p:extLst>
      <p:ext uri="{BB962C8B-B14F-4D97-AF65-F5344CB8AC3E}">
        <p14:creationId xmlns:p14="http://schemas.microsoft.com/office/powerpoint/2010/main" val="32023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E3E0B9F-A4E3-E743-8586-D5FC7E47554A}"/>
              </a:ext>
            </a:extLst>
          </p:cNvPr>
          <p:cNvSpPr>
            <a:spLocks noGrp="1"/>
          </p:cNvSpPr>
          <p:nvPr>
            <p:ph type="title"/>
          </p:nvPr>
        </p:nvSpPr>
        <p:spPr>
          <a:xfrm>
            <a:off x="4646485" y="321734"/>
            <a:ext cx="6902048" cy="1135737"/>
          </a:xfrm>
        </p:spPr>
        <p:txBody>
          <a:bodyPr>
            <a:normAutofit/>
          </a:bodyPr>
          <a:lstStyle/>
          <a:p>
            <a:r>
              <a:rPr lang="sv-SE" sz="3600" b="1"/>
              <a:t>Överklassens revolt</a:t>
            </a:r>
            <a:br>
              <a:rPr lang="sv-SE" sz="3600"/>
            </a:br>
            <a:endParaRPr lang="sv-SE" sz="3600"/>
          </a:p>
        </p:txBody>
      </p:sp>
      <p:pic>
        <p:nvPicPr>
          <p:cNvPr id="5" name="Bildobjekt 4" descr="En bild som visar text, säte&#10;&#10;Automatiskt genererad beskrivning">
            <a:extLst>
              <a:ext uri="{FF2B5EF4-FFF2-40B4-BE49-F238E27FC236}">
                <a16:creationId xmlns:a16="http://schemas.microsoft.com/office/drawing/2014/main" id="{579D7B43-18D6-7546-84CF-376AA3F9D78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1801"/>
          <a:stretch/>
        </p:blipFill>
        <p:spPr>
          <a:xfrm>
            <a:off x="-2" y="10"/>
            <a:ext cx="4067749" cy="6857990"/>
          </a:xfrm>
          <a:prstGeom prst="rect">
            <a:avLst/>
          </a:prstGeom>
        </p:spPr>
      </p:pic>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tshållare för innehåll 2">
            <a:extLst>
              <a:ext uri="{FF2B5EF4-FFF2-40B4-BE49-F238E27FC236}">
                <a16:creationId xmlns:a16="http://schemas.microsoft.com/office/drawing/2014/main" id="{60A4F7FD-E208-3841-85C2-AA26CD0F5065}"/>
              </a:ext>
            </a:extLst>
          </p:cNvPr>
          <p:cNvSpPr>
            <a:spLocks noGrp="1"/>
          </p:cNvSpPr>
          <p:nvPr>
            <p:ph idx="1"/>
          </p:nvPr>
        </p:nvSpPr>
        <p:spPr>
          <a:xfrm>
            <a:off x="4214813" y="985838"/>
            <a:ext cx="7977186" cy="5633239"/>
          </a:xfrm>
        </p:spPr>
        <p:txBody>
          <a:bodyPr>
            <a:normAutofit/>
          </a:bodyPr>
          <a:lstStyle/>
          <a:p>
            <a:r>
              <a:rPr lang="sv-SE" sz="2400" dirty="0"/>
              <a:t>Franska staten är mer eller mindre bankrutt och för att få landet på fötterna igen beslutade regeringen att </a:t>
            </a:r>
            <a:r>
              <a:rPr lang="sv-SE" sz="2400" u="sng" dirty="0"/>
              <a:t>alla</a:t>
            </a:r>
            <a:r>
              <a:rPr lang="sv-SE" sz="2400" dirty="0"/>
              <a:t> jordägare skulle betala skatt för att rädda landet. </a:t>
            </a:r>
          </a:p>
          <a:p>
            <a:r>
              <a:rPr lang="sv-SE" sz="2400" dirty="0"/>
              <a:t>Detta gjorde adeln och prästerna oerhört upprörda och de protesterade. </a:t>
            </a:r>
          </a:p>
          <a:p>
            <a:r>
              <a:rPr lang="sv-SE" sz="2400" dirty="0"/>
              <a:t>De hävdade att </a:t>
            </a:r>
            <a:r>
              <a:rPr lang="sv-SE" sz="2400" i="1" dirty="0"/>
              <a:t>Generalständerna</a:t>
            </a:r>
            <a:r>
              <a:rPr lang="sv-SE" sz="2400" dirty="0"/>
              <a:t> var de enda som hade befogenheter att införa nya skatter.</a:t>
            </a:r>
          </a:p>
          <a:p>
            <a:r>
              <a:rPr lang="sv-SE" sz="2400" dirty="0"/>
              <a:t>Kung Ludvig XVI sammankallade generalständerna för första gången sen 1614!</a:t>
            </a:r>
          </a:p>
          <a:p>
            <a:r>
              <a:rPr lang="sv-SE" sz="2400" dirty="0"/>
              <a:t>Detta var starten på det som skulle bli en lång och blodig revolution, en överklassens revolt som skulle leda till hela det aristokratiska samhällets nedgång och fall.</a:t>
            </a:r>
          </a:p>
          <a:p>
            <a:endParaRPr lang="sv-SE" sz="2000" dirty="0"/>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ruta 5">
            <a:extLst>
              <a:ext uri="{FF2B5EF4-FFF2-40B4-BE49-F238E27FC236}">
                <a16:creationId xmlns:a16="http://schemas.microsoft.com/office/drawing/2014/main" id="{0F9680B1-EECB-FF42-91C8-1AA87F27625E}"/>
              </a:ext>
            </a:extLst>
          </p:cNvPr>
          <p:cNvSpPr txBox="1"/>
          <p:nvPr/>
        </p:nvSpPr>
        <p:spPr>
          <a:xfrm>
            <a:off x="1685364"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Category:Mus%C3%A9e_Ingres-Bourdelle_-_Portrait_de_Louis_XVI_-_Joseph-Siffred_Duplessis">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35755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ubrik 1">
            <a:extLst>
              <a:ext uri="{FF2B5EF4-FFF2-40B4-BE49-F238E27FC236}">
                <a16:creationId xmlns:a16="http://schemas.microsoft.com/office/drawing/2014/main" id="{A4D03331-95D6-E54A-BECD-B3F2A1637C94}"/>
              </a:ext>
            </a:extLst>
          </p:cNvPr>
          <p:cNvSpPr>
            <a:spLocks noGrp="1"/>
          </p:cNvSpPr>
          <p:nvPr>
            <p:ph type="title"/>
          </p:nvPr>
        </p:nvSpPr>
        <p:spPr>
          <a:xfrm>
            <a:off x="1179226" y="214313"/>
            <a:ext cx="9833548" cy="1243012"/>
          </a:xfrm>
        </p:spPr>
        <p:txBody>
          <a:bodyPr anchor="b">
            <a:normAutofit/>
          </a:bodyPr>
          <a:lstStyle/>
          <a:p>
            <a:pPr algn="ctr"/>
            <a:r>
              <a:rPr lang="sv-SE" dirty="0"/>
              <a:t>Borgarnas revolution </a:t>
            </a:r>
            <a:br>
              <a:rPr lang="sv-SE" sz="3300" dirty="0">
                <a:solidFill>
                  <a:schemeClr val="tx2"/>
                </a:solidFill>
              </a:rPr>
            </a:br>
            <a:endParaRPr lang="sv-SE" sz="3300" dirty="0">
              <a:solidFill>
                <a:schemeClr val="tx2"/>
              </a:solidFill>
            </a:endParaRPr>
          </a:p>
        </p:txBody>
      </p:sp>
      <p:grpSp>
        <p:nvGrpSpPr>
          <p:cNvPr id="19"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tshållare för innehåll 2">
            <a:extLst>
              <a:ext uri="{FF2B5EF4-FFF2-40B4-BE49-F238E27FC236}">
                <a16:creationId xmlns:a16="http://schemas.microsoft.com/office/drawing/2014/main" id="{8CD26C62-B2ED-604D-AC8E-89764B11EB22}"/>
              </a:ext>
            </a:extLst>
          </p:cNvPr>
          <p:cNvSpPr>
            <a:spLocks noGrp="1"/>
          </p:cNvSpPr>
          <p:nvPr>
            <p:ph idx="1"/>
          </p:nvPr>
        </p:nvSpPr>
        <p:spPr>
          <a:xfrm>
            <a:off x="571500" y="1042988"/>
            <a:ext cx="11158538" cy="5600699"/>
          </a:xfrm>
        </p:spPr>
        <p:txBody>
          <a:bodyPr anchor="ctr">
            <a:normAutofit/>
          </a:bodyPr>
          <a:lstStyle/>
          <a:p>
            <a:r>
              <a:rPr lang="sv-SE" dirty="0"/>
              <a:t>I maj 1789 samlas generalständerna i Versailles för att besluta om att genomföra de nya skatterna, men även andra åtgärder för att stärka den franska statens ekonomi som hade blött pengar allt för länge.</a:t>
            </a:r>
          </a:p>
          <a:p>
            <a:r>
              <a:rPr lang="sv-SE" dirty="0"/>
              <a:t> Det blev dock konflikt inom generalständerna direkt vid sammankomsten. </a:t>
            </a:r>
          </a:p>
          <a:p>
            <a:r>
              <a:rPr lang="sv-SE" dirty="0"/>
              <a:t>Det tredje ståndet ansåg representanter skulle ha en individuell röst. Adeln och prästerna ansåg att varje stånd bör ges en röst vardera. </a:t>
            </a:r>
          </a:p>
          <a:p>
            <a:r>
              <a:rPr lang="sv-SE" dirty="0"/>
              <a:t>Adeln - 300 rep.</a:t>
            </a:r>
          </a:p>
          <a:p>
            <a:r>
              <a:rPr lang="sv-SE" dirty="0"/>
              <a:t>Prästerna – 300 rep. </a:t>
            </a:r>
          </a:p>
          <a:p>
            <a:r>
              <a:rPr lang="sv-SE" dirty="0"/>
              <a:t>Det Tredje ståndet – 600 rep. </a:t>
            </a:r>
          </a:p>
          <a:p>
            <a:endParaRPr lang="sv-SE" sz="1800" dirty="0">
              <a:solidFill>
                <a:schemeClr val="tx2"/>
              </a:solidFill>
            </a:endParaRPr>
          </a:p>
        </p:txBody>
      </p:sp>
    </p:spTree>
    <p:extLst>
      <p:ext uri="{BB962C8B-B14F-4D97-AF65-F5344CB8AC3E}">
        <p14:creationId xmlns:p14="http://schemas.microsoft.com/office/powerpoint/2010/main" val="6427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54F2F0B-6580-BA42-A63D-5A45508B1564}"/>
              </a:ext>
            </a:extLst>
          </p:cNvPr>
          <p:cNvSpPr>
            <a:spLocks noGrp="1"/>
          </p:cNvSpPr>
          <p:nvPr>
            <p:ph type="title"/>
          </p:nvPr>
        </p:nvSpPr>
        <p:spPr>
          <a:xfrm>
            <a:off x="643467" y="321734"/>
            <a:ext cx="10905066" cy="1135737"/>
          </a:xfrm>
        </p:spPr>
        <p:txBody>
          <a:bodyPr>
            <a:normAutofit/>
          </a:bodyPr>
          <a:lstStyle/>
          <a:p>
            <a:r>
              <a:rPr lang="sv-SE" sz="3600" i="1"/>
              <a:t>Eden i Bollhuset </a:t>
            </a:r>
            <a:br>
              <a:rPr lang="sv-SE" sz="3600"/>
            </a:br>
            <a:endParaRPr lang="sv-SE" sz="3600"/>
          </a:p>
        </p:txBody>
      </p:sp>
      <p:sp>
        <p:nvSpPr>
          <p:cNvPr id="3" name="Platshållare för innehåll 2">
            <a:extLst>
              <a:ext uri="{FF2B5EF4-FFF2-40B4-BE49-F238E27FC236}">
                <a16:creationId xmlns:a16="http://schemas.microsoft.com/office/drawing/2014/main" id="{8C14F624-7D12-6446-A2AB-6B5034D61C07}"/>
              </a:ext>
            </a:extLst>
          </p:cNvPr>
          <p:cNvSpPr>
            <a:spLocks noGrp="1"/>
          </p:cNvSpPr>
          <p:nvPr>
            <p:ph idx="1"/>
          </p:nvPr>
        </p:nvSpPr>
        <p:spPr>
          <a:xfrm>
            <a:off x="500063" y="1285875"/>
            <a:ext cx="7768501" cy="4891088"/>
          </a:xfrm>
        </p:spPr>
        <p:txBody>
          <a:bodyPr>
            <a:normAutofit/>
          </a:bodyPr>
          <a:lstStyle/>
          <a:p>
            <a:r>
              <a:rPr lang="sv-SE" sz="2400" dirty="0"/>
              <a:t>Det tredje ståndet förklarade att de själva representerade Frankrike och det franska folket, och att därmed var det enbart de som kunde besluta om lagar, skatter osv.</a:t>
            </a:r>
          </a:p>
          <a:p>
            <a:r>
              <a:rPr lang="sv-SE" sz="2400" dirty="0"/>
              <a:t> De utropade </a:t>
            </a:r>
            <a:r>
              <a:rPr lang="sv-SE" sz="2400" i="1" dirty="0"/>
              <a:t>nationalförsamlingen</a:t>
            </a:r>
            <a:r>
              <a:rPr lang="sv-SE" sz="2400" dirty="0"/>
              <a:t>, men det tredje ståndets sammanträdessal stängdes av kungen. </a:t>
            </a:r>
          </a:p>
          <a:p>
            <a:r>
              <a:rPr lang="sv-SE" sz="2400" dirty="0"/>
              <a:t>Då samlades man i ett bollhus och svor en ed att man inte skulle splittras innan Frankrike hade fått en ny författning. Efter drygt en vecka gick även adeln och prästerna med i nationalförsamlingen och kungen fick acceptera det nya politiska läget. </a:t>
            </a:r>
          </a:p>
          <a:p>
            <a:endParaRPr lang="sv-SE" sz="2000" dirty="0"/>
          </a:p>
        </p:txBody>
      </p:sp>
      <p:pic>
        <p:nvPicPr>
          <p:cNvPr id="8" name="Bildobjekt 7" descr="En bild som visar gammal, stående&#10;&#10;Automatiskt genererad beskrivning">
            <a:extLst>
              <a:ext uri="{FF2B5EF4-FFF2-40B4-BE49-F238E27FC236}">
                <a16:creationId xmlns:a16="http://schemas.microsoft.com/office/drawing/2014/main" id="{B5FDBEF1-CCEF-EA4A-B7BA-C193A66A2BA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934" r="26105" b="-1"/>
          <a:stretch/>
        </p:blipFill>
        <p:spPr>
          <a:xfrm>
            <a:off x="8268567" y="1976278"/>
            <a:ext cx="3923431" cy="4338576"/>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8"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ruta 8">
            <a:extLst>
              <a:ext uri="{FF2B5EF4-FFF2-40B4-BE49-F238E27FC236}">
                <a16:creationId xmlns:a16="http://schemas.microsoft.com/office/drawing/2014/main" id="{09E99FCA-B18F-7940-82A2-4D190F25B7DC}"/>
              </a:ext>
            </a:extLst>
          </p:cNvPr>
          <p:cNvSpPr txBox="1"/>
          <p:nvPr/>
        </p:nvSpPr>
        <p:spPr>
          <a:xfrm>
            <a:off x="10146180" y="6657945"/>
            <a:ext cx="2045820" cy="307777"/>
          </a:xfrm>
          <a:prstGeom prst="rect">
            <a:avLst/>
          </a:prstGeom>
          <a:solidFill>
            <a:srgbClr val="000000"/>
          </a:solidFill>
        </p:spPr>
        <p:txBody>
          <a:bodyPr wrap="square" rtlCol="0">
            <a:spAutoFit/>
          </a:bodyPr>
          <a:lstStyle/>
          <a:p>
            <a:pPr algn="r">
              <a:spcAft>
                <a:spcPts val="600"/>
              </a:spcAft>
            </a:pPr>
            <a:r>
              <a:rPr lang="sv-SE" sz="700">
                <a:solidFill>
                  <a:srgbClr val="FFFFFF"/>
                </a:solidFill>
                <a:hlinkClick r:id="rId3" tooltip="http://sv.wikipedia.org/wiki/Franska_revolutione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7358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DA2F2F0-86CD-C746-9EA5-A828479980A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91" r="9212" b="1"/>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ACD45989-EB20-5941-8396-8BA7614CA962}"/>
              </a:ext>
            </a:extLst>
          </p:cNvPr>
          <p:cNvSpPr>
            <a:spLocks noGrp="1"/>
          </p:cNvSpPr>
          <p:nvPr>
            <p:ph type="title"/>
          </p:nvPr>
        </p:nvSpPr>
        <p:spPr>
          <a:xfrm>
            <a:off x="371094" y="0"/>
            <a:ext cx="3438144" cy="1081278"/>
          </a:xfrm>
        </p:spPr>
        <p:txBody>
          <a:bodyPr anchor="b">
            <a:normAutofit/>
          </a:bodyPr>
          <a:lstStyle/>
          <a:p>
            <a:r>
              <a:rPr lang="sv-SE" sz="2800" b="1" dirty="0"/>
              <a:t>Folkets uppror</a:t>
            </a:r>
            <a:br>
              <a:rPr lang="sv-SE" sz="2800" dirty="0"/>
            </a:br>
            <a:endParaRPr lang="sv-SE" sz="2800" dirty="0"/>
          </a:p>
        </p:txBody>
      </p:sp>
      <p:sp>
        <p:nvSpPr>
          <p:cNvPr id="43" name="Rectangle 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E4D584A-8A10-5E42-8551-13B629DC25DB}"/>
              </a:ext>
            </a:extLst>
          </p:cNvPr>
          <p:cNvSpPr>
            <a:spLocks noGrp="1"/>
          </p:cNvSpPr>
          <p:nvPr>
            <p:ph idx="1"/>
          </p:nvPr>
        </p:nvSpPr>
        <p:spPr>
          <a:xfrm>
            <a:off x="1" y="1760221"/>
            <a:ext cx="7929562" cy="5097778"/>
          </a:xfrm>
        </p:spPr>
        <p:txBody>
          <a:bodyPr anchor="t">
            <a:normAutofit lnSpcReduction="10000"/>
          </a:bodyPr>
          <a:lstStyle/>
          <a:p>
            <a:r>
              <a:rPr lang="sv-SE" sz="2400" dirty="0"/>
              <a:t>Sommaren 1789 sker det som blir droppen som får revolutionens bägare att rinna över. </a:t>
            </a:r>
          </a:p>
          <a:p>
            <a:r>
              <a:rPr lang="sv-SE" sz="2400" dirty="0"/>
              <a:t>Ekonomin var dålig och priset på bröd var rekordhögt. både butiker och spannmålstransporter rånades av hungriga och arga folkmassor. </a:t>
            </a:r>
          </a:p>
          <a:p>
            <a:r>
              <a:rPr lang="sv-SE" sz="2400" dirty="0"/>
              <a:t>Kungen samlade trupper för att mota bort folksamlingarna antog de att han skulle slå ner den nya nationalförsamlingen med våld. </a:t>
            </a:r>
          </a:p>
          <a:p>
            <a:r>
              <a:rPr lang="sv-SE" sz="2400" dirty="0"/>
              <a:t>Folket från Paris försökte beväpna sig för att försvara nationalförsamlingen mot kungen och stormar då den gamla borgen/fängelset </a:t>
            </a:r>
            <a:r>
              <a:rPr lang="sv-SE" sz="2400" dirty="0" err="1"/>
              <a:t>Bastiljen</a:t>
            </a:r>
            <a:r>
              <a:rPr lang="sv-SE" sz="2400" dirty="0"/>
              <a:t> 14 juli 1789. </a:t>
            </a:r>
          </a:p>
          <a:p>
            <a:r>
              <a:rPr lang="sv-SE" sz="2400" dirty="0"/>
              <a:t>Oroligheterna spred sig över landet och bondeskaror landet över stormade gods och brände arkiv där deras skatter och skulder fanns nedtecknade. </a:t>
            </a:r>
          </a:p>
          <a:p>
            <a:endParaRPr lang="sv-SE" sz="1300" dirty="0"/>
          </a:p>
        </p:txBody>
      </p:sp>
      <p:sp>
        <p:nvSpPr>
          <p:cNvPr id="6" name="textruta 5">
            <a:extLst>
              <a:ext uri="{FF2B5EF4-FFF2-40B4-BE49-F238E27FC236}">
                <a16:creationId xmlns:a16="http://schemas.microsoft.com/office/drawing/2014/main" id="{38991629-EB74-DD45-85F5-276B706E79EF}"/>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Anonymous_-_Prise_de_la_Bastille.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8748437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text, tyg&#10;&#10;Automatiskt genererad beskrivning">
            <a:extLst>
              <a:ext uri="{FF2B5EF4-FFF2-40B4-BE49-F238E27FC236}">
                <a16:creationId xmlns:a16="http://schemas.microsoft.com/office/drawing/2014/main" id="{44801C8F-48CF-6446-909B-4181CECB5326}"/>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21176" r="26844" b="-1"/>
          <a:stretch/>
        </p:blipFill>
        <p:spPr>
          <a:xfrm>
            <a:off x="7555927" y="1271589"/>
            <a:ext cx="4635767" cy="497205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ubrik 1">
            <a:extLst>
              <a:ext uri="{FF2B5EF4-FFF2-40B4-BE49-F238E27FC236}">
                <a16:creationId xmlns:a16="http://schemas.microsoft.com/office/drawing/2014/main" id="{250435BB-D5E7-2644-ACDA-7E88CB5DD0EE}"/>
              </a:ext>
            </a:extLst>
          </p:cNvPr>
          <p:cNvSpPr>
            <a:spLocks noGrp="1"/>
          </p:cNvSpPr>
          <p:nvPr>
            <p:ph type="title"/>
          </p:nvPr>
        </p:nvSpPr>
        <p:spPr>
          <a:xfrm>
            <a:off x="804998" y="128589"/>
            <a:ext cx="4803636" cy="1143000"/>
          </a:xfrm>
        </p:spPr>
        <p:txBody>
          <a:bodyPr>
            <a:normAutofit/>
          </a:bodyPr>
          <a:lstStyle/>
          <a:p>
            <a:r>
              <a:rPr lang="sv-SE" sz="3400" b="1" dirty="0">
                <a:solidFill>
                  <a:srgbClr val="000000"/>
                </a:solidFill>
              </a:rPr>
              <a:t>Kvinnotåget mot Versailles </a:t>
            </a:r>
            <a:br>
              <a:rPr lang="sv-SE" sz="3400" dirty="0">
                <a:solidFill>
                  <a:srgbClr val="000000"/>
                </a:solidFill>
              </a:rPr>
            </a:br>
            <a:endParaRPr lang="sv-SE" sz="3400" dirty="0">
              <a:solidFill>
                <a:srgbClr val="000000"/>
              </a:solidFill>
            </a:endParaRPr>
          </a:p>
        </p:txBody>
      </p:sp>
      <p:sp>
        <p:nvSpPr>
          <p:cNvPr id="3" name="Platshållare för innehåll 2">
            <a:extLst>
              <a:ext uri="{FF2B5EF4-FFF2-40B4-BE49-F238E27FC236}">
                <a16:creationId xmlns:a16="http://schemas.microsoft.com/office/drawing/2014/main" id="{27B90FC0-09DD-9C42-9DEF-A3F1A3EE612F}"/>
              </a:ext>
            </a:extLst>
          </p:cNvPr>
          <p:cNvSpPr>
            <a:spLocks noGrp="1"/>
          </p:cNvSpPr>
          <p:nvPr>
            <p:ph idx="1"/>
          </p:nvPr>
        </p:nvSpPr>
        <p:spPr>
          <a:xfrm>
            <a:off x="0" y="828675"/>
            <a:ext cx="7555621" cy="5829270"/>
          </a:xfrm>
        </p:spPr>
        <p:txBody>
          <a:bodyPr anchor="ctr">
            <a:normAutofit/>
          </a:bodyPr>
          <a:lstStyle/>
          <a:p>
            <a:r>
              <a:rPr lang="sv-SE" sz="2400" dirty="0" err="1">
                <a:solidFill>
                  <a:srgbClr val="000000"/>
                </a:solidFill>
              </a:rPr>
              <a:t>Brödpriserna</a:t>
            </a:r>
            <a:r>
              <a:rPr lang="sv-SE" sz="2400" dirty="0">
                <a:solidFill>
                  <a:srgbClr val="000000"/>
                </a:solidFill>
              </a:rPr>
              <a:t> steg även under hösten 1789 och det var livsmedelsbrist i Paris, arbetarklassens kvinnor och deras familjer drabbades hårdast. </a:t>
            </a:r>
          </a:p>
          <a:p>
            <a:r>
              <a:rPr lang="sv-SE" sz="2400" dirty="0">
                <a:solidFill>
                  <a:srgbClr val="000000"/>
                </a:solidFill>
              </a:rPr>
              <a:t>Det bryter revolter ut i Paris och stora skaror kvinnor </a:t>
            </a:r>
            <a:r>
              <a:rPr lang="sv-SE" sz="2400" dirty="0" err="1">
                <a:solidFill>
                  <a:srgbClr val="000000"/>
                </a:solidFill>
              </a:rPr>
              <a:t>avbeväpnade</a:t>
            </a:r>
            <a:r>
              <a:rPr lang="sv-SE" sz="2400" dirty="0">
                <a:solidFill>
                  <a:srgbClr val="000000"/>
                </a:solidFill>
              </a:rPr>
              <a:t> de soldater som skulle stoppa revolterna. Med soldaternas gevär, yxor och liar marscherade sedan </a:t>
            </a:r>
            <a:r>
              <a:rPr lang="sv-SE" sz="2400" u="sng" dirty="0">
                <a:solidFill>
                  <a:srgbClr val="000000"/>
                </a:solidFill>
              </a:rPr>
              <a:t>6–7000 </a:t>
            </a:r>
            <a:r>
              <a:rPr lang="sv-SE" sz="2400" dirty="0">
                <a:solidFill>
                  <a:srgbClr val="000000"/>
                </a:solidFill>
              </a:rPr>
              <a:t>kvinnor från Paris till slottet i Versailles och krävde att kungen skulle se till att Parisborna fick bröd och andra livsmedel. </a:t>
            </a:r>
          </a:p>
          <a:p>
            <a:r>
              <a:rPr lang="sv-SE" sz="2400" dirty="0">
                <a:solidFill>
                  <a:srgbClr val="000000"/>
                </a:solidFill>
              </a:rPr>
              <a:t>Kungen tvingade öppna förråden vid slotten, men kvinnotåget nöjde sig inte med det utan de bröt sig in i slottet och tog med sig kungafamiljen på tåget tillbaka till Paris, där de sattes i Husarrest.  </a:t>
            </a:r>
          </a:p>
          <a:p>
            <a:r>
              <a:rPr lang="sv-SE" sz="2400" dirty="0">
                <a:solidFill>
                  <a:srgbClr val="000000"/>
                </a:solidFill>
              </a:rPr>
              <a:t>Marie-Antoinette ”låt dem äta kakor” </a:t>
            </a:r>
          </a:p>
          <a:p>
            <a:endParaRPr lang="sv-SE" sz="1600" dirty="0">
              <a:solidFill>
                <a:srgbClr val="000000"/>
              </a:solidFill>
            </a:endParaRPr>
          </a:p>
        </p:txBody>
      </p:sp>
      <p:sp>
        <p:nvSpPr>
          <p:cNvPr id="6" name="textruta 5">
            <a:extLst>
              <a:ext uri="{FF2B5EF4-FFF2-40B4-BE49-F238E27FC236}">
                <a16:creationId xmlns:a16="http://schemas.microsoft.com/office/drawing/2014/main" id="{9012FB47-0E41-0947-8ECD-E851C32E22E6}"/>
              </a:ext>
            </a:extLst>
          </p:cNvPr>
          <p:cNvSpPr txBox="1"/>
          <p:nvPr/>
        </p:nvSpPr>
        <p:spPr>
          <a:xfrm>
            <a:off x="9809312"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D0%A0%D0%B5%D0%B2%D0%BE%D0%BB%D1%8E%D1%86%D0%B8%D1%8F.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4361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47CBF9C57A2943AD7544974C81FB59" ma:contentTypeVersion="10" ma:contentTypeDescription="Skapa ett nytt dokument." ma:contentTypeScope="" ma:versionID="d815c6a8526486325aee0cd9a2efafec">
  <xsd:schema xmlns:xsd="http://www.w3.org/2001/XMLSchema" xmlns:xs="http://www.w3.org/2001/XMLSchema" xmlns:p="http://schemas.microsoft.com/office/2006/metadata/properties" xmlns:ns3="4bb9e4d0-3331-40a1-907f-6ebe6061426a" xmlns:ns4="3e9decdb-2e55-4588-84a0-c7967803a843" targetNamespace="http://schemas.microsoft.com/office/2006/metadata/properties" ma:root="true" ma:fieldsID="0e30dd7e237374281bfed1501f5b5787" ns3:_="" ns4:_="">
    <xsd:import namespace="4bb9e4d0-3331-40a1-907f-6ebe6061426a"/>
    <xsd:import namespace="3e9decdb-2e55-4588-84a0-c7967803a8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e4d0-3331-40a1-907f-6ebe6061426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ecdb-2e55-4588-84a0-c7967803a8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D03641-794E-428C-B66E-07B468E3F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9e4d0-3331-40a1-907f-6ebe6061426a"/>
    <ds:schemaRef ds:uri="3e9decdb-2e55-4588-84a0-c7967803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6225C-FD9F-48BE-A38D-DBD99E1318A1}">
  <ds:schemaRefs>
    <ds:schemaRef ds:uri="http://schemas.microsoft.com/sharepoint/v3/contenttype/forms"/>
  </ds:schemaRefs>
</ds:datastoreItem>
</file>

<file path=customXml/itemProps3.xml><?xml version="1.0" encoding="utf-8"?>
<ds:datastoreItem xmlns:ds="http://schemas.openxmlformats.org/officeDocument/2006/customXml" ds:itemID="{7EEED635-193E-4276-9B18-4C9987926F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TotalTime>
  <Words>2006</Words>
  <Application>Microsoft Office PowerPoint</Application>
  <PresentationFormat>Bredbild</PresentationFormat>
  <Paragraphs>120</Paragraphs>
  <Slides>21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Calibri Light</vt:lpstr>
      <vt:lpstr>Office-tema</vt:lpstr>
      <vt:lpstr>Franska revolutionen 1789–1799 </vt:lpstr>
      <vt:lpstr>Frankrike innan revolutionen - Ancien Regime </vt:lpstr>
      <vt:lpstr>Ståndssamhällets ojämlikhet </vt:lpstr>
      <vt:lpstr>PowerPoint-presentation</vt:lpstr>
      <vt:lpstr>Överklassens revolt </vt:lpstr>
      <vt:lpstr>Borgarnas revolution  </vt:lpstr>
      <vt:lpstr>Eden i Bollhuset  </vt:lpstr>
      <vt:lpstr>Folkets uppror </vt:lpstr>
      <vt:lpstr>Kvinnotåget mot Versailles  </vt:lpstr>
      <vt:lpstr>Avskaffandet av det feodala ståndssamhället  </vt:lpstr>
      <vt:lpstr>Revolution 2.0  </vt:lpstr>
      <vt:lpstr>Skräckväldet  </vt:lpstr>
      <vt:lpstr>Revolutionens slut 1799</vt:lpstr>
      <vt:lpstr>Napoleon I Bonaparte </vt:lpstr>
      <vt:lpstr>Napoleon</vt:lpstr>
      <vt:lpstr>PowerPoint-presentation</vt:lpstr>
      <vt:lpstr>Napoleonkrigen 1803–1815 </vt:lpstr>
      <vt:lpstr>PowerPoint-presentation</vt:lpstr>
      <vt:lpstr>PowerPoint-presentation</vt:lpstr>
      <vt:lpstr>Fälttåget mot Ryssland</vt:lpstr>
      <vt:lpstr>Napoleons nedgång och fall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Franska revolutionen 1789–1799 </dc:title>
  <dc:creator>Microsoft Office User</dc:creator>
  <cp:lastModifiedBy>Svensson Patrik</cp:lastModifiedBy>
  <cp:revision>4</cp:revision>
  <dcterms:created xsi:type="dcterms:W3CDTF">2021-03-17T22:24:49Z</dcterms:created>
  <dcterms:modified xsi:type="dcterms:W3CDTF">2021-03-18T11:16:39Z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0x0101009E47CBF9C57A2943AD7544974C81FB59</vt:lpwstr>
  </property>
</Properties>
</file>