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5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0"/>
  </p:normalViewPr>
  <p:slideViewPr>
    <p:cSldViewPr snapToGrid="0" snapToObjects="1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3D2428-9F74-7E4C-9CE9-7C48CB782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3645AF-3931-874B-9A13-ADEECA7A1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7E982D-36F5-764D-88E8-4EC5FCEF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13C2-2C48-9846-8A3D-1886298B0676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CA0DAB-3DEE-3448-95A9-88C1DC52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AC287E-489C-8C4C-B270-346869A7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0AD1-E485-C54F-A386-A99546BCAB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3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155053-D7C7-8A45-B1F4-AB0BF145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BE37681-CF80-BB48-8B8F-1C7226C6B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0ED3CCD-178F-724E-866E-4F0BC54D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13C2-2C48-9846-8A3D-1886298B0676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7E81A8-E062-A048-9113-C7978D915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95A077-5E55-F943-832F-A9903FC2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0AD1-E485-C54F-A386-A99546BCAB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27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0F5E86A-4403-734D-8B32-461ED4184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006D5E0-7BD5-094E-95CC-E0CB9D0B2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500E02-6197-1F43-B03B-5BFCD8E1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13C2-2C48-9846-8A3D-1886298B0676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903321-3634-1E46-80E2-7CE06FD8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48709C-6945-7D4B-8C67-5556487C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0AD1-E485-C54F-A386-A99546BCAB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80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A6B756-81D8-9E4C-9757-36F0491F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EA488F-A1BD-8148-B97E-E7F3E602A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2C5C8D-8ECB-E24E-B047-B09BA467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13C2-2C48-9846-8A3D-1886298B0676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762E1B-907E-C143-BD3A-95869B76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75A3875-FF55-A246-B3AC-E020FE60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0AD1-E485-C54F-A386-A99546BCAB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2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AAE5B0-72CE-4D4E-95EC-CE37E2B9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8FBAD3E-5BE5-A946-84FA-8DFDAC046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1DA51D-F2EB-4B47-94E6-EAB0A5BB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13C2-2C48-9846-8A3D-1886298B0676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BA0EA2-2F2A-1641-A617-B8B0E53D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60B5F4-BC4E-3240-889B-CDD065BE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0AD1-E485-C54F-A386-A99546BCAB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264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B1D1DF-66EF-CE4B-8445-6457E411B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DF656B-8D8E-8642-99F7-60360CA7E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57C83D-A9B6-3149-A96C-5B22E3EC9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1F8CF32-F90C-EE45-AE73-4E84B1B8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13C2-2C48-9846-8A3D-1886298B0676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E1A52D1-F987-B64A-80D9-C6D5AA55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5BEB2C-3035-834C-AEF7-AC863689C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0AD1-E485-C54F-A386-A99546BCAB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061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68B8B9-56F7-6249-BF54-24AC0AF2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939E42-39F4-5C45-860B-6465BEF0E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38C48C-CBD7-2745-B15D-73D7E916A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93CAFE8-9823-5346-937C-8664A5B26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AC997AB-2776-B746-A651-4CDCC038A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B23A10C-E2CC-7E4E-8F3B-A2EA3306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13C2-2C48-9846-8A3D-1886298B0676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01D49E3-F6E2-0349-8485-F13CD507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D90C92-9751-8847-87A2-EE7F475F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0AD1-E485-C54F-A386-A99546BCAB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67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682477-AECB-1940-B93B-E14E4772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F0C235F-21B9-B84A-8068-610D16B4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13C2-2C48-9846-8A3D-1886298B0676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1FE04E-9282-0B44-B057-41DAA113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7D40947-2386-AA4A-9F8E-BDE5B9D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0AD1-E485-C54F-A386-A99546BCAB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31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79170C2-2EB9-5C4A-B851-03EE7A69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13C2-2C48-9846-8A3D-1886298B0676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2CCBA4F-7D0B-C744-B42D-EF39027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551B71-711D-1B46-966E-00B3D6E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0AD1-E485-C54F-A386-A99546BCAB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8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F0E943-D4AE-EF4B-B801-FDAC4922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F519E5-B088-A149-B0F5-D71E8BD80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254FE9-F78B-284B-A0F0-004281BF7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2A05F2-BD14-A14C-868B-90493938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13C2-2C48-9846-8A3D-1886298B0676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FBB36C4-5BAF-3642-9068-7A658FE0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9FD297D-B2AE-4740-BAEB-2E608C42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0AD1-E485-C54F-A386-A99546BCAB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93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5E5B6D-03EA-694E-8FBD-243CAA11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A24B499-290A-784E-9527-D46BCABE4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C19AB5-7F15-4B44-84C7-B144E4A54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327215-4CAC-E64E-BABC-1D74D0A3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13C2-2C48-9846-8A3D-1886298B0676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400D55-0266-A546-8AB0-00B4DCB2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6077F2-1E9F-4240-9320-90EF7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0AD1-E485-C54F-A386-A99546BCAB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94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180BC3D-BB1B-EF41-B5FB-DFE71ED8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43C605-428A-734F-BFD0-6DAC19EA6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19B917-4585-D348-BDDA-9C14457C5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13C2-2C48-9846-8A3D-1886298B0676}" type="datetimeFigureOut">
              <a:rPr lang="sv-SE" smtClean="0"/>
              <a:t>2021-03-11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956CB7-E595-BD4C-8A37-B8F151812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A8EE56-E419-A34A-879B-73BAA934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10AD1-E485-C54F-A386-A99546BCAB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513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undskoleboken.se/wiki/Frihetstid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sv.wikipedia.org/wiki/frihetstiden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v.wikipedia.org/wiki/Carl_von_Linn%C3%A9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redrik_I,_1676-1751,_konung_av_Sverige_och_hans_gem%C3%A5l_Ulrika_Eleonora_d.y_-_Nationalmuseum_-_14984.ti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rotter.se/index.php?title=St%C3%A5nd_(samh%C3%A4llsklass)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rvid_Bernhard_Horn,_Niclas_Lafrensen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v.wikisource.org/wiki/sida:tryckfrihetsf%C3%83%C2%B6rordning_1766.djvu/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Gustav_III,_1746-1792_(Lorens_Pasch_d.y.)_-_Nationalmuseum_-_40273.ti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sv.wikipedia.org/wiki/Allm%C3%A4nna_%C3%84nke-_och_Pupillkassan_i_Sverige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ustav_III_by_Alexander_Roslin_-_body_(Nationalmuseum,_15330)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III_maskeraddr%C3%A4kt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v.wikipedia.org/wiki/Jacob_Johan_Anckarstr%C3%B6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ww.grundskoleboken.se/wiki/Gustav_III:s_tid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text, utomhus, grupp, står&#10;&#10;Automatiskt genererad beskrivning">
            <a:extLst>
              <a:ext uri="{FF2B5EF4-FFF2-40B4-BE49-F238E27FC236}">
                <a16:creationId xmlns:a16="http://schemas.microsoft.com/office/drawing/2014/main" id="{F65CB057-CE34-5F4E-9AB4-6845E013E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96" r="3043" b="1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6557553-C94D-4E44-BB1E-ED8BF09B7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sv-SE" sz="4400" b="1" dirty="0">
                <a:solidFill>
                  <a:srgbClr val="FFFFFF"/>
                </a:solidFill>
              </a:rPr>
              <a:t>Frihetstiden i Sverige och enväldet 2.0 </a:t>
            </a:r>
            <a:br>
              <a:rPr lang="sv-SE" sz="4400" b="1" dirty="0">
                <a:solidFill>
                  <a:srgbClr val="FFFFFF"/>
                </a:solidFill>
              </a:rPr>
            </a:br>
            <a:br>
              <a:rPr lang="sv-SE" sz="4400" b="1" dirty="0">
                <a:solidFill>
                  <a:srgbClr val="FFFFFF"/>
                </a:solidFill>
              </a:rPr>
            </a:br>
            <a:endParaRPr lang="sv-SE" sz="4400" dirty="0">
              <a:solidFill>
                <a:srgbClr val="FFFFFF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C893E7-9139-DB47-88CB-53415FEFA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sv-SE" dirty="0">
                <a:solidFill>
                  <a:srgbClr val="FFFFFF"/>
                </a:solidFill>
              </a:rPr>
              <a:t>s.1…</a:t>
            </a:r>
          </a:p>
        </p:txBody>
      </p:sp>
      <p:pic>
        <p:nvPicPr>
          <p:cNvPr id="7" name="Bildobjekt 6" descr="En bild som visar text, person, inomhus&#10;&#10;Automatiskt genererad beskrivning">
            <a:extLst>
              <a:ext uri="{FF2B5EF4-FFF2-40B4-BE49-F238E27FC236}">
                <a16:creationId xmlns:a16="http://schemas.microsoft.com/office/drawing/2014/main" id="{C2154F7B-A26E-F64E-8874-54BB820E13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1" b="5416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83501F2-6976-AD4F-B0AB-50C00B3C5D5D}"/>
              </a:ext>
            </a:extLst>
          </p:cNvPr>
          <p:cNvSpPr txBox="1"/>
          <p:nvPr/>
        </p:nvSpPr>
        <p:spPr>
          <a:xfrm>
            <a:off x="9809618" y="6657945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5" tooltip="http://sv.wikipedia.org/wiki/frihetstid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9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3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5B5390B-8626-6449-B769-90AC3BCB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228037"/>
            <a:ext cx="6006192" cy="1200714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rgbClr val="383A52"/>
                </a:solidFill>
              </a:rPr>
              <a:t>Vetenskaper </a:t>
            </a:r>
            <a:br>
              <a:rPr lang="sv-SE" b="1" dirty="0">
                <a:solidFill>
                  <a:srgbClr val="383A52"/>
                </a:solidFill>
              </a:rPr>
            </a:br>
            <a:endParaRPr lang="sv-SE" dirty="0">
              <a:solidFill>
                <a:srgbClr val="383A52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8C135F-605D-A740-AC97-06AD444F0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014413"/>
            <a:ext cx="6890096" cy="5162549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rgbClr val="383A52"/>
                </a:solidFill>
              </a:rPr>
              <a:t>1700-talet är den tid där Sverige står i framkant i naturvetenskaper. </a:t>
            </a:r>
          </a:p>
          <a:p>
            <a:r>
              <a:rPr lang="sv-SE" sz="2400" dirty="0">
                <a:solidFill>
                  <a:srgbClr val="383A52"/>
                </a:solidFill>
              </a:rPr>
              <a:t>Anders Celsius – den 100-gradiga termometern med Celsiusskalan. </a:t>
            </a:r>
          </a:p>
          <a:p>
            <a:r>
              <a:rPr lang="sv-SE" sz="2400" dirty="0">
                <a:solidFill>
                  <a:srgbClr val="383A52"/>
                </a:solidFill>
              </a:rPr>
              <a:t>Men kändast var Carl von Linné, smålänning och allt. Han klassificerade och namngav växter efter deras s.k. sexualsystem i sin kända </a:t>
            </a:r>
            <a:r>
              <a:rPr lang="sv-SE" sz="2400" i="1" dirty="0">
                <a:solidFill>
                  <a:srgbClr val="383A52"/>
                </a:solidFill>
              </a:rPr>
              <a:t>bok </a:t>
            </a:r>
            <a:r>
              <a:rPr lang="sv-SE" sz="2400" i="1" dirty="0" err="1">
                <a:solidFill>
                  <a:srgbClr val="383A52"/>
                </a:solidFill>
              </a:rPr>
              <a:t>Systema</a:t>
            </a:r>
            <a:r>
              <a:rPr lang="sv-SE" sz="2400" i="1" dirty="0">
                <a:solidFill>
                  <a:srgbClr val="383A52"/>
                </a:solidFill>
              </a:rPr>
              <a:t> </a:t>
            </a:r>
            <a:r>
              <a:rPr lang="sv-SE" sz="2400" i="1" dirty="0" err="1">
                <a:solidFill>
                  <a:srgbClr val="383A52"/>
                </a:solidFill>
              </a:rPr>
              <a:t>naturae</a:t>
            </a:r>
            <a:r>
              <a:rPr lang="sv-SE" sz="2400" dirty="0">
                <a:solidFill>
                  <a:srgbClr val="383A52"/>
                </a:solidFill>
              </a:rPr>
              <a:t>. Där han i en senare version även delade in djur och människan i liknande system. </a:t>
            </a:r>
          </a:p>
          <a:p>
            <a:r>
              <a:rPr lang="sv-SE" sz="2400" dirty="0">
                <a:solidFill>
                  <a:srgbClr val="383A52"/>
                </a:solidFill>
              </a:rPr>
              <a:t>Där han tyvärr delade in människan i raser utefter ursprung och hudfärg, där de olika ”raserna” gavs olika attribut. </a:t>
            </a:r>
          </a:p>
          <a:p>
            <a:endParaRPr lang="sv-SE" sz="2200" dirty="0">
              <a:solidFill>
                <a:srgbClr val="383A5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383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 descr="En bild som visar text, person, gammal, sten&#10;&#10;Automatiskt genererad beskrivning">
            <a:extLst>
              <a:ext uri="{FF2B5EF4-FFF2-40B4-BE49-F238E27FC236}">
                <a16:creationId xmlns:a16="http://schemas.microsoft.com/office/drawing/2014/main" id="{1485327A-BE75-844F-96E2-A71533C17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2589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222472A-A0D0-8B49-9F95-8EA7A51324D4}"/>
              </a:ext>
            </a:extLst>
          </p:cNvPr>
          <p:cNvSpPr txBox="1"/>
          <p:nvPr/>
        </p:nvSpPr>
        <p:spPr>
          <a:xfrm>
            <a:off x="8929525" y="5813850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://sv.wikipedia.org/wiki/Carl_von_Linn%C3%A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8ABB644-BBB8-724C-872F-479D9045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142876"/>
            <a:ext cx="4887685" cy="757238"/>
          </a:xfrm>
        </p:spPr>
        <p:txBody>
          <a:bodyPr anchor="b">
            <a:normAutofit/>
          </a:bodyPr>
          <a:lstStyle/>
          <a:p>
            <a:r>
              <a:rPr lang="sv-SE" sz="4000" dirty="0"/>
              <a:t>Frihetstiden</a:t>
            </a:r>
          </a:p>
        </p:txBody>
      </p:sp>
      <p:pic>
        <p:nvPicPr>
          <p:cNvPr id="8" name="Bildobjekt 7" descr="En bild som visar person&#10;&#10;Automatiskt genererad beskrivning">
            <a:extLst>
              <a:ext uri="{FF2B5EF4-FFF2-40B4-BE49-F238E27FC236}">
                <a16:creationId xmlns:a16="http://schemas.microsoft.com/office/drawing/2014/main" id="{0F2B79AC-9577-3B47-BAE7-00282561F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3764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16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95FB7B-A56E-D343-AF2E-536DDEBFE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17321"/>
            <a:ext cx="5704097" cy="4867002"/>
          </a:xfrm>
        </p:spPr>
        <p:txBody>
          <a:bodyPr anchor="t">
            <a:normAutofit/>
          </a:bodyPr>
          <a:lstStyle/>
          <a:p>
            <a:r>
              <a:rPr lang="sv-SE" sz="2400" b="1" dirty="0"/>
              <a:t>Frihetstiden</a:t>
            </a:r>
            <a:r>
              <a:rPr lang="sv-SE" sz="2400" dirty="0"/>
              <a:t> kallas perioden efter Karl </a:t>
            </a:r>
            <a:r>
              <a:rPr lang="sv-SE" sz="2400" dirty="0" err="1"/>
              <a:t>XIIs</a:t>
            </a:r>
            <a:r>
              <a:rPr lang="sv-SE" sz="2400" dirty="0"/>
              <a:t> död 1718 och fram till 1772 när Gustav III blir kung av Sverige.</a:t>
            </a:r>
            <a:r>
              <a:rPr lang="sv-SE" sz="2400" dirty="0">
                <a:effectLst/>
              </a:rPr>
              <a:t> </a:t>
            </a:r>
            <a:endParaRPr lang="sv-SE" sz="2400" dirty="0"/>
          </a:p>
          <a:p>
            <a:r>
              <a:rPr lang="sv-SE" sz="2400" dirty="0"/>
              <a:t>Ulrika Eleonora drottning, efter att hon gått med på stora inskränkningar i kungamakten.</a:t>
            </a:r>
          </a:p>
          <a:p>
            <a:r>
              <a:rPr lang="sv-SE" sz="2400" dirty="0"/>
              <a:t>Hon lämnade över kronan till sin man Fredrik I 1720. </a:t>
            </a:r>
          </a:p>
          <a:p>
            <a:r>
              <a:rPr lang="sv-SE" sz="2400" dirty="0"/>
              <a:t>Frihetstiden = kungen är inte var enväldig härskare längre, utan riksdagen fick mer makt och antog flera grundlagar som gav folket mer frihet.  </a:t>
            </a:r>
          </a:p>
          <a:p>
            <a:endParaRPr lang="sv-SE" sz="1700" dirty="0"/>
          </a:p>
          <a:p>
            <a:endParaRPr lang="sv-SE" sz="170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E0268FF-27A1-2444-AEF8-9D45904B18BB}"/>
              </a:ext>
            </a:extLst>
          </p:cNvPr>
          <p:cNvSpPr txBox="1"/>
          <p:nvPr/>
        </p:nvSpPr>
        <p:spPr>
          <a:xfrm>
            <a:off x="3112726" y="6084268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commons.wikimedia.org/wiki/File:Fredrik_I,_1676-1751,_konung_av_Sverige_och_hans_gem%C3%A5l_Ulrika_Eleonora_d.y_-_Nationalmuseum_-_14984.ti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34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EE45748-C06E-B24A-9166-7ED3F8AE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v-SE" sz="5400" dirty="0"/>
              <a:t>Frihetstiden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C28463-3D8C-EC46-989F-98F670B55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836438"/>
            <a:ext cx="7799982" cy="4354050"/>
          </a:xfrm>
        </p:spPr>
        <p:txBody>
          <a:bodyPr anchor="t">
            <a:normAutofit/>
          </a:bodyPr>
          <a:lstStyle/>
          <a:p>
            <a:r>
              <a:rPr lang="sv-SE" sz="2400" dirty="0"/>
              <a:t>De fyra stånden skulle ha bestämmelserätt över kungamakten </a:t>
            </a:r>
            <a:r>
              <a:rPr lang="sv-SE" sz="2400" dirty="0" err="1"/>
              <a:t>d.v.s</a:t>
            </a:r>
            <a:r>
              <a:rPr lang="sv-SE" sz="2400" dirty="0"/>
              <a:t> stånden och den lilla människan får mer frihet.  </a:t>
            </a:r>
          </a:p>
          <a:p>
            <a:r>
              <a:rPr lang="sv-SE" sz="2400" dirty="0"/>
              <a:t>Rådet = regeringen – Där alla som satt i rådet hade en rösta vardera förutom </a:t>
            </a:r>
            <a:r>
              <a:rPr lang="sv-SE" sz="2400" u="sng" dirty="0"/>
              <a:t>kungen</a:t>
            </a:r>
            <a:r>
              <a:rPr lang="sv-SE" sz="2400" dirty="0"/>
              <a:t> som hade två röster men ingen vetorätt. </a:t>
            </a:r>
          </a:p>
          <a:p>
            <a:r>
              <a:rPr lang="sv-SE" sz="2400" dirty="0"/>
              <a:t>Rådet svarade dock inför riksdagen, som även hade som uppgift att stifta lagar, bevilja skatter, tillsätta olika ämbetsmän och ta beslut om krig.</a:t>
            </a:r>
          </a:p>
          <a:p>
            <a:pPr lvl="0"/>
            <a:r>
              <a:rPr lang="sv-SE" sz="2400" dirty="0"/>
              <a:t>En ståndsriksdag där de fyra stånden var representerade och det fanns olika utskott.</a:t>
            </a:r>
          </a:p>
          <a:p>
            <a:endParaRPr lang="sv-SE" sz="2200" dirty="0"/>
          </a:p>
          <a:p>
            <a:endParaRPr lang="sv-SE" sz="2200" dirty="0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A18BDCF1-D7A1-284E-A7B0-7E71178ED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75" r="1" b="17427"/>
          <a:stretch/>
        </p:blipFill>
        <p:spPr>
          <a:xfrm>
            <a:off x="8249662" y="2093976"/>
            <a:ext cx="3367059" cy="3499866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D164239-1A8D-3143-A39B-EEA19512A897}"/>
              </a:ext>
            </a:extLst>
          </p:cNvPr>
          <p:cNvSpPr txBox="1"/>
          <p:nvPr/>
        </p:nvSpPr>
        <p:spPr>
          <a:xfrm>
            <a:off x="10026950" y="5990434"/>
            <a:ext cx="1589771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wiki.rotter.se/index.php?title=St%C3%A5nd_(samh%C3%A4llsklass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1F0BFC8-2B95-2749-83E6-F1E375C8C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816" r="9091" b="4032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1B4EE2D-4C46-B644-B1D7-F5847A2D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"/>
            <a:ext cx="3438144" cy="843534"/>
          </a:xfrm>
        </p:spPr>
        <p:txBody>
          <a:bodyPr anchor="b">
            <a:normAutofit/>
          </a:bodyPr>
          <a:lstStyle/>
          <a:p>
            <a:r>
              <a:rPr lang="sv-SE" sz="2800" dirty="0"/>
              <a:t>Frihetstiden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4AED20-56F3-C142-AF1A-186DE4DEC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00213"/>
            <a:ext cx="8415337" cy="495773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sv-SE" sz="2400" b="1" dirty="0"/>
              <a:t>Arvid Horn </a:t>
            </a:r>
            <a:r>
              <a:rPr lang="sv-SE" sz="2400" dirty="0"/>
              <a:t>och de två ”partierna” </a:t>
            </a:r>
          </a:p>
          <a:p>
            <a:pPr lvl="0"/>
            <a:endParaRPr lang="sv-SE" sz="2400" dirty="0"/>
          </a:p>
          <a:p>
            <a:pPr lvl="0"/>
            <a:r>
              <a:rPr lang="sv-SE" sz="2400" dirty="0"/>
              <a:t>Försiktig utrikespolitik, krigen hade kostat mycket pengar och människoliv men även förluster av territorier som vunnits under stormaktstidens krig.  </a:t>
            </a:r>
          </a:p>
          <a:p>
            <a:pPr lvl="0"/>
            <a:r>
              <a:rPr lang="sv-SE" sz="2400" dirty="0"/>
              <a:t>Oppositionen kallade Horns anhängare för nattmössor och sig själva för hattar som en symbol för manlighet. Därmed får partierna sina namn: </a:t>
            </a:r>
            <a:r>
              <a:rPr lang="sv-SE" sz="2400" b="1" dirty="0"/>
              <a:t>Hattar &amp; Mössor. </a:t>
            </a:r>
          </a:p>
          <a:p>
            <a:pPr lvl="0"/>
            <a:r>
              <a:rPr lang="sv-SE" sz="2400" dirty="0"/>
              <a:t>Hattarna ville driva en aggressivare utrikespolitik, där man skulle återta områden som förlorades till Ryssland under det stora nordiska kriget. </a:t>
            </a:r>
          </a:p>
          <a:p>
            <a:pPr lvl="0"/>
            <a:r>
              <a:rPr lang="sv-SE" sz="2400" dirty="0"/>
              <a:t>De ville även driva en aggressivare ekonomisk politik, </a:t>
            </a:r>
          </a:p>
          <a:p>
            <a:pPr lvl="0"/>
            <a:r>
              <a:rPr lang="sv-SE" sz="2400" dirty="0"/>
              <a:t>Målet för hattarna var att Sverige åter igen skulle bli en stormakt! </a:t>
            </a:r>
          </a:p>
          <a:p>
            <a:pPr marL="0" indent="0">
              <a:buNone/>
            </a:pPr>
            <a:endParaRPr lang="sv-SE" sz="11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7C5F1F5-526A-AE4C-A7C5-EB2951AD9DBB}"/>
              </a:ext>
            </a:extLst>
          </p:cNvPr>
          <p:cNvSpPr txBox="1"/>
          <p:nvPr/>
        </p:nvSpPr>
        <p:spPr>
          <a:xfrm>
            <a:off x="9809617" y="6657945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commons.wikimedia.org/wiki/File:Arvid_Bernhard_Horn,_Niclas_Lafrensen.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18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E139F69-90DB-4363-99C1-CDD094EED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53A545C-CCBC-0E4C-96E6-807E8105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00" y="662399"/>
            <a:ext cx="5995987" cy="1494000"/>
          </a:xfrm>
        </p:spPr>
        <p:txBody>
          <a:bodyPr anchor="t">
            <a:normAutofit/>
          </a:bodyPr>
          <a:lstStyle/>
          <a:p>
            <a:r>
              <a:rPr lang="sv-SE" dirty="0" err="1"/>
              <a:t>Fihetstiden</a:t>
            </a:r>
            <a:r>
              <a:rPr lang="sv-SE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5608BC-985E-44AE-8C56-1C799028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F652A2A-BC90-4341-B339-840F6E1C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55F3E59-21AB-424D-B654-E1B9E304F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96E91F-7862-5A4E-93B0-52FEACF1A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1371600"/>
            <a:ext cx="7405985" cy="4759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v-SE" dirty="0"/>
              <a:t>Mössorna å andra sidan trodde inte på hattarnas stora ekonomiska inblandning i näringslivet, de drev en ekonomisk svångremspolitik vilket ledde till att flera industrier gick i konkurs</a:t>
            </a:r>
          </a:p>
          <a:p>
            <a:pPr lvl="0"/>
            <a:r>
              <a:rPr lang="sv-SE" dirty="0"/>
              <a:t>Under mössornas andra regeringsperiod på 1760-talet kom Sveriges första tryckfrihetsförordning 1766, vilket också är världens äldsta, större tryck och yttrandefrihetslag. 	</a:t>
            </a:r>
          </a:p>
          <a:p>
            <a:pPr lvl="0"/>
            <a:r>
              <a:rPr lang="sv-SE" dirty="0"/>
              <a:t>Den innebar att man fick skriva och publicera vad som helst utan censur. Du kunde dock dömas i efterhand om du i texten smädade kungligheten eller vissa religiösa skrifter och diskussioner – det var kyrkans ensak. </a:t>
            </a:r>
          </a:p>
          <a:p>
            <a:endParaRPr lang="sv-SE" sz="1900" dirty="0">
              <a:solidFill>
                <a:srgbClr val="7030A0">
                  <a:alpha val="60000"/>
                </a:srgbClr>
              </a:solidFill>
            </a:endParaRP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A66FAFF0-B64C-904A-AC0C-CA6FCF919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91810" y="311764"/>
            <a:ext cx="3255781" cy="368927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9FF33DC-6A68-1F42-A744-E737357B15CE}"/>
              </a:ext>
            </a:extLst>
          </p:cNvPr>
          <p:cNvSpPr txBox="1"/>
          <p:nvPr/>
        </p:nvSpPr>
        <p:spPr>
          <a:xfrm>
            <a:off x="9823744" y="4547021"/>
            <a:ext cx="1723848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://sv.wikisource.org/wiki/sida:tryckfrihetsf%C3%83%C2%B6rordning_1766.djvu/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0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3D6C7C3-ECC9-9A48-BF18-F3CC7F8EC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188" y="507238"/>
            <a:ext cx="3865212" cy="3845891"/>
          </a:xfrm>
        </p:spPr>
        <p:txBody>
          <a:bodyPr>
            <a:normAutofit/>
          </a:bodyPr>
          <a:lstStyle/>
          <a:p>
            <a:pPr algn="l"/>
            <a:r>
              <a:rPr lang="sv-SE" sz="5400" b="1">
                <a:solidFill>
                  <a:schemeClr val="bg1"/>
                </a:solidFill>
              </a:rPr>
              <a:t>Gustav III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FF3B7F-8815-704F-B6FF-B214589F1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188" y="4445204"/>
            <a:ext cx="3624471" cy="1781123"/>
          </a:xfrm>
        </p:spPr>
        <p:txBody>
          <a:bodyPr>
            <a:normAutofit/>
          </a:bodyPr>
          <a:lstStyle/>
          <a:p>
            <a:pPr algn="l"/>
            <a:r>
              <a:rPr lang="sv-SE" sz="2000" b="1">
                <a:solidFill>
                  <a:schemeClr val="bg1"/>
                </a:solidFill>
              </a:rPr>
              <a:t>1771–1792</a:t>
            </a:r>
            <a:endParaRPr lang="sv-SE" sz="2000">
              <a:solidFill>
                <a:schemeClr val="bg1"/>
              </a:solidFill>
            </a:endParaRPr>
          </a:p>
        </p:txBody>
      </p:sp>
      <p:grpSp>
        <p:nvGrpSpPr>
          <p:cNvPr id="23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06892" y="1852902"/>
            <a:ext cx="1716356" cy="570346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Bildobjekt 6" descr="En bild som visar text, person, inomhus&#10;&#10;Automatiskt genererad beskrivning">
            <a:extLst>
              <a:ext uri="{FF2B5EF4-FFF2-40B4-BE49-F238E27FC236}">
                <a16:creationId xmlns:a16="http://schemas.microsoft.com/office/drawing/2014/main" id="{E3754E94-2558-284F-A2B9-5F829A8F2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18332"/>
          <a:stretch/>
        </p:blipFill>
        <p:spPr>
          <a:xfrm>
            <a:off x="5739828" y="2433371"/>
            <a:ext cx="3755236" cy="3755236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</p:spPr>
      </p:pic>
      <p:pic>
        <p:nvPicPr>
          <p:cNvPr id="10" name="Bildobjekt 9" descr="En bild som visar person, står&#10;&#10;Automatiskt genererad beskrivning">
            <a:extLst>
              <a:ext uri="{FF2B5EF4-FFF2-40B4-BE49-F238E27FC236}">
                <a16:creationId xmlns:a16="http://schemas.microsoft.com/office/drawing/2014/main" id="{159E936A-5C14-E643-999B-B3045D3F3D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2" b="20317"/>
          <a:stretch/>
        </p:blipFill>
        <p:spPr>
          <a:xfrm>
            <a:off x="8414456" y="232636"/>
            <a:ext cx="2822268" cy="2822268"/>
          </a:xfrm>
          <a:custGeom>
            <a:avLst/>
            <a:gdLst/>
            <a:ahLst/>
            <a:cxnLst/>
            <a:rect l="l" t="t" r="r" b="b"/>
            <a:pathLst>
              <a:path w="2588520" h="2588520">
                <a:moveTo>
                  <a:pt x="1294260" y="0"/>
                </a:moveTo>
                <a:cubicBezTo>
                  <a:pt x="2009060" y="0"/>
                  <a:pt x="2588520" y="579460"/>
                  <a:pt x="2588520" y="1294260"/>
                </a:cubicBezTo>
                <a:cubicBezTo>
                  <a:pt x="2588520" y="2009060"/>
                  <a:pt x="2009060" y="2588520"/>
                  <a:pt x="1294260" y="2588520"/>
                </a:cubicBezTo>
                <a:cubicBezTo>
                  <a:pt x="579460" y="2588520"/>
                  <a:pt x="0" y="2009060"/>
                  <a:pt x="0" y="1294260"/>
                </a:cubicBezTo>
                <a:cubicBezTo>
                  <a:pt x="0" y="579460"/>
                  <a:pt x="579460" y="0"/>
                  <a:pt x="1294260" y="0"/>
                </a:cubicBezTo>
                <a:close/>
              </a:path>
            </a:pathLst>
          </a:custGeom>
        </p:spPr>
      </p:pic>
      <p:sp>
        <p:nvSpPr>
          <p:cNvPr id="22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F778F7C6-A4AB-4CBC-8CC6-19DF9EE96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9511" y="151388"/>
            <a:ext cx="443964" cy="4439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6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5725" y="3995696"/>
            <a:ext cx="1998298" cy="1998316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28187415-1575-0241-B483-808450CB8D03}"/>
              </a:ext>
            </a:extLst>
          </p:cNvPr>
          <p:cNvSpPr txBox="1"/>
          <p:nvPr/>
        </p:nvSpPr>
        <p:spPr>
          <a:xfrm>
            <a:off x="9809617" y="6870700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it.wikipedia.org/wiki/File:Gustav_III,_1746-1792_(Lorens_Pasch_d.y.)_-_Nationalmuseum_-_40273.ti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9F2D2D2-0A29-6E4E-B15C-76AC6A39BF81}"/>
              </a:ext>
            </a:extLst>
          </p:cNvPr>
          <p:cNvSpPr txBox="1"/>
          <p:nvPr/>
        </p:nvSpPr>
        <p:spPr>
          <a:xfrm>
            <a:off x="7414535" y="6870700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5" tooltip="https://sv.wikipedia.org/wiki/Allm%C3%A4nna_%C3%84nke-_och_Pupillkassan_i_Sveri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0037EC-2102-6142-B178-8EE99E78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v-SE" dirty="0"/>
              <a:t>Gustav III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A02D67-E3BD-FF40-97D4-0F0BC81E5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sv-SE" sz="2400" b="1" dirty="0"/>
              <a:t>Statskupp 1772 </a:t>
            </a:r>
            <a:r>
              <a:rPr lang="sv-SE" sz="2400" dirty="0"/>
              <a:t>– Gustav III sammankallar Stockholms officerare på slottet och ber dem svära trohet till honom. Rådet låstes in och med hjälp av militärerna gör Gustav III oblodig statskupp.</a:t>
            </a:r>
          </a:p>
          <a:p>
            <a:r>
              <a:rPr lang="sv-SE" sz="2400" b="1" dirty="0"/>
              <a:t>Regeringsform 1772 </a:t>
            </a:r>
            <a:r>
              <a:rPr lang="sv-SE" sz="2400" dirty="0"/>
              <a:t>– kungen får tillbaka makten landet skulle styras av han och ingen annan. Därmed var frihetstiden slut och Gustav III inför enväldet 2.0. </a:t>
            </a:r>
          </a:p>
          <a:p>
            <a:pPr marL="0" indent="0">
              <a:buNone/>
            </a:pPr>
            <a:endParaRPr lang="sv-SE" sz="2400" dirty="0"/>
          </a:p>
          <a:p>
            <a:endParaRPr lang="sv-SE" sz="2000" dirty="0"/>
          </a:p>
        </p:txBody>
      </p:sp>
      <p:pic>
        <p:nvPicPr>
          <p:cNvPr id="5" name="Bildobjekt 4" descr="En bild som visar inomhus, person&#10;&#10;Automatiskt genererad beskrivning">
            <a:extLst>
              <a:ext uri="{FF2B5EF4-FFF2-40B4-BE49-F238E27FC236}">
                <a16:creationId xmlns:a16="http://schemas.microsoft.com/office/drawing/2014/main" id="{715D0FB1-759D-3E40-80D6-5A9B945CB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1123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E5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ruta 5">
            <a:extLst>
              <a:ext uri="{FF2B5EF4-FFF2-40B4-BE49-F238E27FC236}">
                <a16:creationId xmlns:a16="http://schemas.microsoft.com/office/drawing/2014/main" id="{0529F6EF-8EB1-724E-9D83-549409F3E071}"/>
              </a:ext>
            </a:extLst>
          </p:cNvPr>
          <p:cNvSpPr txBox="1"/>
          <p:nvPr/>
        </p:nvSpPr>
        <p:spPr>
          <a:xfrm>
            <a:off x="2253209" y="6657945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commons.wikimedia.org/wiki/File:Gustav_III_by_Alexander_Roslin_-_body_(Nationalmuseum,_15330).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3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4A632C8-A69C-FC44-B7DD-9D39AC04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sv-SE"/>
              <a:t>Gustav III</a:t>
            </a:r>
            <a:endParaRPr lang="sv-SE" dirty="0"/>
          </a:p>
        </p:txBody>
      </p:sp>
      <p:pic>
        <p:nvPicPr>
          <p:cNvPr id="5" name="Bildobjekt 4" descr="En bild som visar person, vägg, person, kläder&#10;&#10;Automatiskt genererad beskrivning">
            <a:extLst>
              <a:ext uri="{FF2B5EF4-FFF2-40B4-BE49-F238E27FC236}">
                <a16:creationId xmlns:a16="http://schemas.microsoft.com/office/drawing/2014/main" id="{EFBFCFC0-093F-774B-9D81-D6BA01DEC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060" y="852852"/>
            <a:ext cx="3425957" cy="515181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9FCCAC-628C-7940-B440-ABBF12A7B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089" y="1690689"/>
            <a:ext cx="7729536" cy="4486274"/>
          </a:xfrm>
        </p:spPr>
        <p:txBody>
          <a:bodyPr>
            <a:normAutofit/>
          </a:bodyPr>
          <a:lstStyle/>
          <a:p>
            <a:pPr lvl="0"/>
            <a:r>
              <a:rPr lang="sv-SE" sz="2400" dirty="0"/>
              <a:t>Gustav III är den kung i Sverige som ses som en </a:t>
            </a:r>
            <a:r>
              <a:rPr lang="sv-SE" sz="2400" b="1" dirty="0"/>
              <a:t>upplyst despot</a:t>
            </a:r>
            <a:r>
              <a:rPr lang="sv-SE" sz="2400" dirty="0"/>
              <a:t>, vilket var ett ideal för kungar under 1700-talets andra hälft, inspirerat av </a:t>
            </a:r>
            <a:r>
              <a:rPr lang="sv-SE" sz="2400" b="1" dirty="0"/>
              <a:t>upplysningens</a:t>
            </a:r>
            <a:r>
              <a:rPr lang="sv-SE" sz="2400" dirty="0"/>
              <a:t> idéer. </a:t>
            </a:r>
          </a:p>
          <a:p>
            <a:pPr lvl="1"/>
            <a:r>
              <a:rPr lang="sv-SE" dirty="0"/>
              <a:t>Kungen ändrade tryckfrihetsförordningen 1774 efter att oppositionen skrivit flera kritiska skrifter mot honom. </a:t>
            </a:r>
          </a:p>
          <a:p>
            <a:pPr lvl="1"/>
            <a:r>
              <a:rPr lang="sv-SE" dirty="0"/>
              <a:t>Gustav III hade ett stort intresse för kultur och framför allt teater. Därav har han i efterhand kallats teaterkungen och kung sol. Gustav III var även en riktig frankofil och älskade allt franskt.</a:t>
            </a:r>
          </a:p>
          <a:p>
            <a:endParaRPr lang="sv-SE" sz="20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92A9033-F327-1C4D-B10B-3C6377357FFD}"/>
              </a:ext>
            </a:extLst>
          </p:cNvPr>
          <p:cNvSpPr txBox="1"/>
          <p:nvPr/>
        </p:nvSpPr>
        <p:spPr>
          <a:xfrm>
            <a:off x="1523634" y="5804612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s://commons.wikimedia.org/wiki/File:GIII_maskeraddr%C3%A4kt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6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6CC720-6710-BF43-A50A-481547D2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57163"/>
            <a:ext cx="6387102" cy="647171"/>
          </a:xfrm>
        </p:spPr>
        <p:txBody>
          <a:bodyPr>
            <a:normAutofit fontScale="90000"/>
          </a:bodyPr>
          <a:lstStyle/>
          <a:p>
            <a:r>
              <a:rPr lang="sv-SE" dirty="0"/>
              <a:t>Gustav III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B8FBB6-C012-4642-A96F-D53970F24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4334"/>
            <a:ext cx="7296506" cy="5249332"/>
          </a:xfrm>
        </p:spPr>
        <p:txBody>
          <a:bodyPr anchor="t">
            <a:normAutofit/>
          </a:bodyPr>
          <a:lstStyle/>
          <a:p>
            <a:pPr lvl="0"/>
            <a:r>
              <a:rPr lang="sv-SE" sz="2400" b="1" dirty="0"/>
              <a:t>1789 </a:t>
            </a:r>
            <a:r>
              <a:rPr lang="sv-SE" sz="2400" dirty="0"/>
              <a:t>drev Kungen igenom </a:t>
            </a:r>
            <a:r>
              <a:rPr lang="sv-SE" sz="2400" b="1" dirty="0"/>
              <a:t>förenings &amp; säkerhetsakten </a:t>
            </a:r>
            <a:r>
              <a:rPr lang="sv-SE" sz="2400" dirty="0"/>
              <a:t>med hjälp av de ofrälse stånden som han fått på sin sida. Adeln förlorade mer och mer av sina privilegier och sin makt. </a:t>
            </a:r>
          </a:p>
          <a:p>
            <a:pPr lvl="0"/>
            <a:r>
              <a:rPr lang="sv-SE" sz="2400" dirty="0"/>
              <a:t>Inom både adeln och de andra stånden växte missnöjet mot Gustav III som sågs som en tyrann av oppositionen som ville ha tillbaka styret och maktfördelningen från frihetstiden. </a:t>
            </a:r>
          </a:p>
          <a:p>
            <a:pPr lvl="0"/>
            <a:r>
              <a:rPr lang="sv-SE" sz="2400" dirty="0"/>
              <a:t>En komplott planeras och på kungens maskeradbal våren 1792 skjuts kungen av konspiratörer och dör två veckor senare av sina skador. </a:t>
            </a:r>
          </a:p>
          <a:p>
            <a:pPr lvl="0"/>
            <a:r>
              <a:rPr lang="sv-SE" sz="2400" dirty="0"/>
              <a:t>Mördaren, en Kapten Ankarström hittas och avrättas, medan de andra konspiratörerna kom undan med livet i behåll.  </a:t>
            </a:r>
          </a:p>
          <a:p>
            <a:endParaRPr lang="sv-SE" sz="17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inomhus, kläder&#10;&#10;Automatiskt genererad beskrivning">
            <a:extLst>
              <a:ext uri="{FF2B5EF4-FFF2-40B4-BE49-F238E27FC236}">
                <a16:creationId xmlns:a16="http://schemas.microsoft.com/office/drawing/2014/main" id="{120296B7-9A61-3F46-99DE-A1FA7053A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03" r="2" b="3737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objekt 7" descr="En bild som visar inomhus, tittar, mörk, kostym&#10;&#10;Automatiskt genererad beskrivning">
            <a:extLst>
              <a:ext uri="{FF2B5EF4-FFF2-40B4-BE49-F238E27FC236}">
                <a16:creationId xmlns:a16="http://schemas.microsoft.com/office/drawing/2014/main" id="{AA85E8FD-8CAA-EE4A-BB59-B98983A545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947" r="1" b="12488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DC1F404-63A3-214B-9F1A-2FF4B7457D5F}"/>
              </a:ext>
            </a:extLst>
          </p:cNvPr>
          <p:cNvSpPr txBox="1"/>
          <p:nvPr/>
        </p:nvSpPr>
        <p:spPr>
          <a:xfrm>
            <a:off x="9809617" y="6657945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://sv.wikipedia.org/wiki/Jacob_Johan_Anckarstr%C3%B6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01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47CBF9C57A2943AD7544974C81FB59" ma:contentTypeVersion="10" ma:contentTypeDescription="Skapa ett nytt dokument." ma:contentTypeScope="" ma:versionID="d815c6a8526486325aee0cd9a2efafec">
  <xsd:schema xmlns:xsd="http://www.w3.org/2001/XMLSchema" xmlns:xs="http://www.w3.org/2001/XMLSchema" xmlns:p="http://schemas.microsoft.com/office/2006/metadata/properties" xmlns:ns3="4bb9e4d0-3331-40a1-907f-6ebe6061426a" xmlns:ns4="3e9decdb-2e55-4588-84a0-c7967803a843" targetNamespace="http://schemas.microsoft.com/office/2006/metadata/properties" ma:root="true" ma:fieldsID="0e30dd7e237374281bfed1501f5b5787" ns3:_="" ns4:_="">
    <xsd:import namespace="4bb9e4d0-3331-40a1-907f-6ebe6061426a"/>
    <xsd:import namespace="3e9decdb-2e55-4588-84a0-c7967803a8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9e4d0-3331-40a1-907f-6ebe606142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decdb-2e55-4588-84a0-c7967803a8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DA34B8-A2F8-4D21-A4A9-DC77C70D5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b9e4d0-3331-40a1-907f-6ebe6061426a"/>
    <ds:schemaRef ds:uri="3e9decdb-2e55-4588-84a0-c7967803a8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AF7E3F-6386-4E59-905D-CFDEA8B49E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3A1542-F130-4AB1-8942-70D919E57B4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817</Words>
  <Application>Microsoft Office PowerPoint</Application>
  <PresentationFormat>Bredbild</PresentationFormat>
  <Paragraphs>54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Frihetstiden i Sverige och enväldet 2.0   </vt:lpstr>
      <vt:lpstr>Frihetstiden</vt:lpstr>
      <vt:lpstr>Frihetstiden </vt:lpstr>
      <vt:lpstr>Frihetstiden</vt:lpstr>
      <vt:lpstr>Fihetstiden </vt:lpstr>
      <vt:lpstr>Gustav III</vt:lpstr>
      <vt:lpstr>Gustav III </vt:lpstr>
      <vt:lpstr>Gustav III</vt:lpstr>
      <vt:lpstr>Gustav III</vt:lpstr>
      <vt:lpstr>Vetenskaper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Frihetstiden i Sverige och enväldet 2.0   </dc:title>
  <dc:creator>Microsoft Office User</dc:creator>
  <cp:lastModifiedBy>Svensson Patrik</cp:lastModifiedBy>
  <cp:revision>3</cp:revision>
  <dcterms:created xsi:type="dcterms:W3CDTF">2021-03-10T16:36:38Z</dcterms:created>
  <dcterms:modified xsi:type="dcterms:W3CDTF">2021-03-11T07:07:30Z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0x0101009E47CBF9C57A2943AD7544974C81FB59</vt:lpwstr>
  </property>
</Properties>
</file>