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5"/>
    <p:restoredTop sz="94671"/>
  </p:normalViewPr>
  <p:slideViewPr>
    <p:cSldViewPr snapToGrid="0" snapToObjects="1">
      <p:cViewPr varScale="1">
        <p:scale>
          <a:sx n="115" d="100"/>
          <a:sy n="115" d="100"/>
        </p:scale>
        <p:origin x="13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944B3F25-F25E-524A-AF7C-8149F2F742E0}" type="datetimeFigureOut">
              <a:rPr lang="sv-SE" smtClean="0"/>
              <a:t>2021-03-09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80820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44B3F25-F25E-524A-AF7C-8149F2F742E0}" type="datetimeFigureOut">
              <a:rPr lang="sv-SE" smtClean="0"/>
              <a:t>2021-03-09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369738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44B3F25-F25E-524A-AF7C-8149F2F742E0}" type="datetimeFigureOut">
              <a:rPr lang="sv-SE" smtClean="0"/>
              <a:t>2021-03-09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356836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44B3F25-F25E-524A-AF7C-8149F2F742E0}" type="datetimeFigureOut">
              <a:rPr lang="sv-SE" smtClean="0"/>
              <a:t>2021-03-09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186909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944B3F25-F25E-524A-AF7C-8149F2F742E0}" type="datetimeFigureOut">
              <a:rPr lang="sv-SE" smtClean="0"/>
              <a:t>2021-03-09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4837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44B3F25-F25E-524A-AF7C-8149F2F742E0}" type="datetimeFigureOut">
              <a:rPr lang="sv-SE" smtClean="0"/>
              <a:t>2021-03-09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28037917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44B3F25-F25E-524A-AF7C-8149F2F742E0}" type="datetimeFigureOut">
              <a:rPr lang="sv-SE" smtClean="0"/>
              <a:t>2021-03-09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27301568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44B3F25-F25E-524A-AF7C-8149F2F742E0}" type="datetimeFigureOut">
              <a:rPr lang="sv-SE" smtClean="0"/>
              <a:t>2021-03-09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208661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B3F25-F25E-524A-AF7C-8149F2F742E0}" type="datetimeFigureOut">
              <a:rPr lang="sv-SE" smtClean="0"/>
              <a:t>2021-03-09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40249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44B3F25-F25E-524A-AF7C-8149F2F742E0}" type="datetimeFigureOut">
              <a:rPr lang="sv-SE" smtClean="0"/>
              <a:t>2021-03-09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27895497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44B3F25-F25E-524A-AF7C-8149F2F742E0}" type="datetimeFigureOut">
              <a:rPr lang="sv-SE" smtClean="0"/>
              <a:t>2021-03-09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9116AF2-9919-8A43-AB78-AEC148ED9AF9}" type="slidenum">
              <a:rPr lang="sv-SE" smtClean="0"/>
              <a:t>‹#›</a:t>
            </a:fld>
            <a:endParaRPr lang="sv-SE"/>
          </a:p>
        </p:txBody>
      </p:sp>
    </p:spTree>
    <p:extLst>
      <p:ext uri="{BB962C8B-B14F-4D97-AF65-F5344CB8AC3E}">
        <p14:creationId xmlns:p14="http://schemas.microsoft.com/office/powerpoint/2010/main" val="899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B3F25-F25E-524A-AF7C-8149F2F742E0}" type="datetimeFigureOut">
              <a:rPr lang="sv-SE" smtClean="0"/>
              <a:t>2021-03-09</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16AF2-9919-8A43-AB78-AEC148ED9AF9}" type="slidenum">
              <a:rPr lang="sv-SE" smtClean="0"/>
              <a:t>‹#›</a:t>
            </a:fld>
            <a:endParaRPr lang="sv-SE"/>
          </a:p>
        </p:txBody>
      </p:sp>
    </p:spTree>
    <p:extLst>
      <p:ext uri="{BB962C8B-B14F-4D97-AF65-F5344CB8AC3E}">
        <p14:creationId xmlns:p14="http://schemas.microsoft.com/office/powerpoint/2010/main" val="1202915898"/>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i.wikipedia.org/wiki/Kristiina"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Karl_XI,_1655-1697,_konung_av_Sverige_(David_Kl%C3%B6cker_Ehrenstrahl)_-_Nationalmuseum_-_15129.tif"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v.m.wikipedia.org/wiki/Karl_xii"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0BB7888-EFAA-B247-B1A7-4F988B87F73C}"/>
              </a:ext>
            </a:extLst>
          </p:cNvPr>
          <p:cNvSpPr>
            <a:spLocks noGrp="1"/>
          </p:cNvSpPr>
          <p:nvPr>
            <p:ph type="ctrTitle"/>
          </p:nvPr>
        </p:nvSpPr>
        <p:spPr>
          <a:xfrm>
            <a:off x="685800" y="685800"/>
            <a:ext cx="10820400" cy="2224144"/>
          </a:xfrm>
        </p:spPr>
        <p:txBody>
          <a:bodyPr anchor="b">
            <a:noAutofit/>
          </a:bodyPr>
          <a:lstStyle/>
          <a:p>
            <a:r>
              <a:rPr lang="sv-SE" dirty="0">
                <a:solidFill>
                  <a:schemeClr val="tx1">
                    <a:lumMod val="65000"/>
                    <a:lumOff val="35000"/>
                  </a:schemeClr>
                </a:solidFill>
              </a:rPr>
              <a:t>Sverige under 1500- &amp; 1600-talet </a:t>
            </a:r>
          </a:p>
        </p:txBody>
      </p:sp>
      <p:sp>
        <p:nvSpPr>
          <p:cNvPr id="3" name="Underrubrik 2">
            <a:extLst>
              <a:ext uri="{FF2B5EF4-FFF2-40B4-BE49-F238E27FC236}">
                <a16:creationId xmlns:a16="http://schemas.microsoft.com/office/drawing/2014/main" id="{B58BE46B-5831-5C41-8231-AC6E2E3C0D8E}"/>
              </a:ext>
            </a:extLst>
          </p:cNvPr>
          <p:cNvSpPr>
            <a:spLocks noGrp="1"/>
          </p:cNvSpPr>
          <p:nvPr>
            <p:ph type="subTitle" idx="1"/>
          </p:nvPr>
        </p:nvSpPr>
        <p:spPr>
          <a:xfrm>
            <a:off x="3048000" y="3595744"/>
            <a:ext cx="6096000" cy="2107632"/>
          </a:xfrm>
        </p:spPr>
        <p:txBody>
          <a:bodyPr anchor="t">
            <a:normAutofit/>
          </a:bodyPr>
          <a:lstStyle/>
          <a:p>
            <a:r>
              <a:rPr lang="sv-SE" sz="3200" dirty="0">
                <a:solidFill>
                  <a:schemeClr val="tx1">
                    <a:lumMod val="65000"/>
                    <a:lumOff val="35000"/>
                  </a:schemeClr>
                </a:solidFill>
              </a:rPr>
              <a:t>Stormaktstiden </a:t>
            </a:r>
          </a:p>
          <a:p>
            <a:r>
              <a:rPr lang="sv-SE" sz="3200" dirty="0">
                <a:solidFill>
                  <a:schemeClr val="tx1">
                    <a:lumMod val="65000"/>
                    <a:lumOff val="35000"/>
                  </a:schemeClr>
                </a:solidFill>
              </a:rPr>
              <a:t>s.128–143 i boken.</a:t>
            </a:r>
          </a:p>
        </p:txBody>
      </p:sp>
    </p:spTree>
    <p:extLst>
      <p:ext uri="{BB962C8B-B14F-4D97-AF65-F5344CB8AC3E}">
        <p14:creationId xmlns:p14="http://schemas.microsoft.com/office/powerpoint/2010/main" val="13005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B187C6-891C-0F4C-807D-186F864A6417}"/>
              </a:ext>
            </a:extLst>
          </p:cNvPr>
          <p:cNvSpPr>
            <a:spLocks noGrp="1"/>
          </p:cNvSpPr>
          <p:nvPr>
            <p:ph type="title"/>
          </p:nvPr>
        </p:nvSpPr>
        <p:spPr>
          <a:xfrm>
            <a:off x="4965430" y="278970"/>
            <a:ext cx="6586491" cy="1636458"/>
          </a:xfrm>
        </p:spPr>
        <p:txBody>
          <a:bodyPr anchor="b">
            <a:normAutofit/>
          </a:bodyPr>
          <a:lstStyle/>
          <a:p>
            <a:r>
              <a:rPr lang="sv-SE" sz="4100" b="1" dirty="0"/>
              <a:t>Drottning Kristina 1632 – 1650</a:t>
            </a:r>
            <a:br>
              <a:rPr lang="sv-SE" sz="4100" b="1" dirty="0"/>
            </a:br>
            <a:endParaRPr lang="sv-SE" sz="4100" dirty="0"/>
          </a:p>
        </p:txBody>
      </p:sp>
      <p:sp>
        <p:nvSpPr>
          <p:cNvPr id="3" name="Platshållare för innehåll 2">
            <a:extLst>
              <a:ext uri="{FF2B5EF4-FFF2-40B4-BE49-F238E27FC236}">
                <a16:creationId xmlns:a16="http://schemas.microsoft.com/office/drawing/2014/main" id="{C41DB253-5380-9745-94CD-B07F4E24F641}"/>
              </a:ext>
            </a:extLst>
          </p:cNvPr>
          <p:cNvSpPr>
            <a:spLocks noGrp="1"/>
          </p:cNvSpPr>
          <p:nvPr>
            <p:ph idx="1"/>
          </p:nvPr>
        </p:nvSpPr>
        <p:spPr>
          <a:xfrm>
            <a:off x="4965431" y="2438400"/>
            <a:ext cx="6586489" cy="3785419"/>
          </a:xfrm>
        </p:spPr>
        <p:txBody>
          <a:bodyPr>
            <a:normAutofit/>
          </a:bodyPr>
          <a:lstStyle/>
          <a:p>
            <a:r>
              <a:rPr lang="sv-SE" sz="2400" dirty="0"/>
              <a:t>Efter Gustav II Adolf död blev Axel Oxenstierna rikskansler och därmed ledare för förmyndarregeringen till den unge drottningen Kristina som enbart var sex år vid sin fars död. </a:t>
            </a:r>
          </a:p>
          <a:p>
            <a:endParaRPr lang="sv-SE" sz="2400" dirty="0"/>
          </a:p>
          <a:p>
            <a:r>
              <a:rPr lang="sv-SE" sz="2400" dirty="0"/>
              <a:t>1644 krönts Kristina till Drottning av Sverige och vi får vår första kvinnliga regent i Sverige. Kristina hade ett stort intresse för kultur och vetenskap</a:t>
            </a:r>
            <a:r>
              <a:rPr lang="sv-SE" dirty="0"/>
              <a:t>.</a:t>
            </a:r>
            <a:r>
              <a:rPr lang="sv-SE" sz="2000" dirty="0"/>
              <a:t> </a:t>
            </a:r>
          </a:p>
        </p:txBody>
      </p:sp>
      <p:pic>
        <p:nvPicPr>
          <p:cNvPr id="5" name="Bildobjekt 4" descr="En bild som visar person, kvinna, stående&#10;&#10;Automatiskt genererad beskrivning">
            <a:extLst>
              <a:ext uri="{FF2B5EF4-FFF2-40B4-BE49-F238E27FC236}">
                <a16:creationId xmlns:a16="http://schemas.microsoft.com/office/drawing/2014/main" id="{314EFA39-5A68-1B4E-8AE2-86A49D44332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193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EB05C"/>
            </a:solidFill>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403385B2-021D-4D47-89BB-C2B9BA4629BB}"/>
              </a:ext>
            </a:extLst>
          </p:cNvPr>
          <p:cNvSpPr txBox="1"/>
          <p:nvPr/>
        </p:nvSpPr>
        <p:spPr>
          <a:xfrm>
            <a:off x="2253209"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fi.wikipedia.org/wiki/Kristiina">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5580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6FEA304-2101-E34B-92B8-3DF9F56C7269}"/>
              </a:ext>
            </a:extLst>
          </p:cNvPr>
          <p:cNvSpPr>
            <a:spLocks noGrp="1"/>
          </p:cNvSpPr>
          <p:nvPr>
            <p:ph type="title"/>
          </p:nvPr>
        </p:nvSpPr>
        <p:spPr>
          <a:xfrm>
            <a:off x="1616054" y="685800"/>
            <a:ext cx="8959893" cy="693549"/>
          </a:xfrm>
        </p:spPr>
        <p:txBody>
          <a:bodyPr anchor="b">
            <a:normAutofit/>
          </a:bodyPr>
          <a:lstStyle/>
          <a:p>
            <a:pPr algn="ctr"/>
            <a:r>
              <a:rPr lang="sv-SE" sz="3200" dirty="0"/>
              <a:t>Drottning Kristina</a:t>
            </a:r>
          </a:p>
        </p:txBody>
      </p:sp>
      <p:sp>
        <p:nvSpPr>
          <p:cNvPr id="3" name="Platshållare för innehåll 2">
            <a:extLst>
              <a:ext uri="{FF2B5EF4-FFF2-40B4-BE49-F238E27FC236}">
                <a16:creationId xmlns:a16="http://schemas.microsoft.com/office/drawing/2014/main" id="{41399757-1E1E-3B4F-A838-0057AFA643F1}"/>
              </a:ext>
            </a:extLst>
          </p:cNvPr>
          <p:cNvSpPr>
            <a:spLocks noGrp="1"/>
          </p:cNvSpPr>
          <p:nvPr>
            <p:ph idx="1"/>
          </p:nvPr>
        </p:nvSpPr>
        <p:spPr>
          <a:xfrm>
            <a:off x="920539" y="1379348"/>
            <a:ext cx="10315731" cy="4432515"/>
          </a:xfrm>
        </p:spPr>
        <p:txBody>
          <a:bodyPr anchor="t">
            <a:normAutofit/>
          </a:bodyPr>
          <a:lstStyle/>
          <a:p>
            <a:r>
              <a:rPr lang="sv-SE" dirty="0"/>
              <a:t>Kristina hamnade i intressekonflikt med Axel Oxenstierna och stärkte andra adelsätter för att kunna driva igenom sina intressen och skapa en motvikt mot </a:t>
            </a:r>
            <a:r>
              <a:rPr lang="sv-SE" dirty="0" err="1"/>
              <a:t>oxenstriernornas</a:t>
            </a:r>
            <a:r>
              <a:rPr lang="sv-SE" dirty="0"/>
              <a:t> maktställning.</a:t>
            </a:r>
          </a:p>
          <a:p>
            <a:r>
              <a:rPr lang="sv-SE" dirty="0"/>
              <a:t>Kristina ville aldrig gifta sig – varför var detta problematiskt? Finns flera teorier om varför hon inte ville gifta sig, men man vet inte säkert varför.</a:t>
            </a:r>
          </a:p>
          <a:p>
            <a:r>
              <a:rPr lang="sv-SE" dirty="0"/>
              <a:t>Kusinen Karl Gustav blir arvfurste och blir Kung X Gustav när Kristina abdikerar för att flytta till Rom för att ägna sig åt sina kulturella intressen och hon blir katolik. Protestantismens beskyddare under 30-åriga krigets dotter konverterar till katolicismen.  </a:t>
            </a:r>
          </a:p>
          <a:p>
            <a:endParaRPr lang="sv-SE" sz="2000" dirty="0">
              <a:solidFill>
                <a:schemeClr val="tx1">
                  <a:lumMod val="65000"/>
                  <a:lumOff val="35000"/>
                </a:schemeClr>
              </a:solidFill>
            </a:endParaRPr>
          </a:p>
        </p:txBody>
      </p:sp>
    </p:spTree>
    <p:extLst>
      <p:ext uri="{BB962C8B-B14F-4D97-AF65-F5344CB8AC3E}">
        <p14:creationId xmlns:p14="http://schemas.microsoft.com/office/powerpoint/2010/main" val="579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1E3DD4E-5237-9047-A76D-DD938AE152F2}"/>
              </a:ext>
            </a:extLst>
          </p:cNvPr>
          <p:cNvSpPr>
            <a:spLocks noGrp="1"/>
          </p:cNvSpPr>
          <p:nvPr>
            <p:ph type="title"/>
          </p:nvPr>
        </p:nvSpPr>
        <p:spPr>
          <a:xfrm>
            <a:off x="1616054" y="685800"/>
            <a:ext cx="8959893" cy="575335"/>
          </a:xfrm>
        </p:spPr>
        <p:txBody>
          <a:bodyPr anchor="b">
            <a:normAutofit/>
          </a:bodyPr>
          <a:lstStyle/>
          <a:p>
            <a:pPr algn="ctr"/>
            <a:r>
              <a:rPr lang="sv-SE" sz="3200" dirty="0"/>
              <a:t>Karl X Gustav</a:t>
            </a:r>
          </a:p>
        </p:txBody>
      </p:sp>
      <p:sp>
        <p:nvSpPr>
          <p:cNvPr id="3" name="Platshållare för innehåll 2">
            <a:extLst>
              <a:ext uri="{FF2B5EF4-FFF2-40B4-BE49-F238E27FC236}">
                <a16:creationId xmlns:a16="http://schemas.microsoft.com/office/drawing/2014/main" id="{2A12D8FF-F9C4-1444-8860-390EC97663F6}"/>
              </a:ext>
            </a:extLst>
          </p:cNvPr>
          <p:cNvSpPr>
            <a:spLocks noGrp="1"/>
          </p:cNvSpPr>
          <p:nvPr>
            <p:ph idx="1"/>
          </p:nvPr>
        </p:nvSpPr>
        <p:spPr>
          <a:xfrm>
            <a:off x="920540" y="1261135"/>
            <a:ext cx="10269236" cy="4705712"/>
          </a:xfrm>
        </p:spPr>
        <p:txBody>
          <a:bodyPr anchor="t">
            <a:normAutofit/>
          </a:bodyPr>
          <a:lstStyle/>
          <a:p>
            <a:r>
              <a:rPr lang="sv-SE" sz="2400" dirty="0"/>
              <a:t>Karl X regerade riket med en rastlös energi och som la stor del av sin regeringstid på flera krig mot Polen och Danmark, där han efter att ha krigat i Polen tog sin armé på det klassiska ”tåget över bält”. Den svenska armén tog sig på vintern 1658 över stora och lilla bält som frusit och marscherade ända fram till Köpenhamn och fick till freden i Roskilde. </a:t>
            </a:r>
          </a:p>
          <a:p>
            <a:endParaRPr lang="sv-SE" sz="2400" dirty="0"/>
          </a:p>
          <a:p>
            <a:r>
              <a:rPr lang="sv-SE" sz="2400" dirty="0"/>
              <a:t>Där fick Sverige Skåne, Blekinge, Halland och Bohuslän plus andra områden i Norge, Bornholm osv.  Här blir ovan landskap tillslut svenska.</a:t>
            </a:r>
          </a:p>
          <a:p>
            <a:endParaRPr lang="sv-SE" sz="2400" dirty="0"/>
          </a:p>
          <a:p>
            <a:r>
              <a:rPr lang="sv-SE" sz="2400" dirty="0"/>
              <a:t>Karl X Gustavs regeringsperiod startar den så kallade karolinska perioden (Karl X, XI &amp; XII) </a:t>
            </a:r>
          </a:p>
          <a:p>
            <a:endParaRPr lang="sv-SE" sz="2000" dirty="0">
              <a:solidFill>
                <a:schemeClr val="tx1">
                  <a:lumMod val="65000"/>
                  <a:lumOff val="35000"/>
                </a:schemeClr>
              </a:solidFill>
            </a:endParaRPr>
          </a:p>
        </p:txBody>
      </p:sp>
    </p:spTree>
    <p:extLst>
      <p:ext uri="{BB962C8B-B14F-4D97-AF65-F5344CB8AC3E}">
        <p14:creationId xmlns:p14="http://schemas.microsoft.com/office/powerpoint/2010/main" val="388971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7D0866-7837-7546-A289-3B5209C4C58F}"/>
              </a:ext>
            </a:extLst>
          </p:cNvPr>
          <p:cNvSpPr>
            <a:spLocks noGrp="1"/>
          </p:cNvSpPr>
          <p:nvPr>
            <p:ph type="title"/>
          </p:nvPr>
        </p:nvSpPr>
        <p:spPr>
          <a:xfrm>
            <a:off x="4965430" y="629268"/>
            <a:ext cx="6586491" cy="1286160"/>
          </a:xfrm>
        </p:spPr>
        <p:txBody>
          <a:bodyPr anchor="b">
            <a:normAutofit/>
          </a:bodyPr>
          <a:lstStyle/>
          <a:p>
            <a:r>
              <a:rPr lang="sv-SE" dirty="0"/>
              <a:t>Karl XI</a:t>
            </a:r>
          </a:p>
        </p:txBody>
      </p:sp>
      <p:sp>
        <p:nvSpPr>
          <p:cNvPr id="27" name="Content Placeholder 15">
            <a:extLst>
              <a:ext uri="{FF2B5EF4-FFF2-40B4-BE49-F238E27FC236}">
                <a16:creationId xmlns:a16="http://schemas.microsoft.com/office/drawing/2014/main" id="{FCEE3C43-155E-45D3-8292-ADDC20B6D804}"/>
              </a:ext>
            </a:extLst>
          </p:cNvPr>
          <p:cNvSpPr>
            <a:spLocks noGrp="1"/>
          </p:cNvSpPr>
          <p:nvPr>
            <p:ph idx="1"/>
          </p:nvPr>
        </p:nvSpPr>
        <p:spPr>
          <a:xfrm>
            <a:off x="4510007" y="2314806"/>
            <a:ext cx="7532234" cy="4281595"/>
          </a:xfrm>
        </p:spPr>
        <p:txBody>
          <a:bodyPr>
            <a:normAutofit/>
          </a:bodyPr>
          <a:lstStyle/>
          <a:p>
            <a:r>
              <a:rPr lang="sv-SE" sz="2200" dirty="0"/>
              <a:t>Karl XI var bara ett barn när hans far dog 1660 och en förmyndarregering styrde landet till han blev myndig och kröntes 1672. </a:t>
            </a:r>
          </a:p>
          <a:p>
            <a:pPr lvl="0"/>
            <a:r>
              <a:rPr lang="sv-SE" sz="2200" dirty="0"/>
              <a:t>Kungen styr mer och mer själv, </a:t>
            </a:r>
            <a:r>
              <a:rPr lang="sv-SE" sz="2200" i="1" dirty="0"/>
              <a:t>Envälde.</a:t>
            </a:r>
          </a:p>
          <a:p>
            <a:pPr lvl="0"/>
            <a:r>
              <a:rPr lang="sv-SE" sz="2200" i="1" dirty="0"/>
              <a:t>Räfst </a:t>
            </a:r>
            <a:r>
              <a:rPr lang="sv-SE" sz="2200" dirty="0"/>
              <a:t>– förmyndarregeringen behövde betala tillbaka det de tjänat åt sig själva under tiden de styrde landet.</a:t>
            </a:r>
          </a:p>
          <a:p>
            <a:pPr lvl="0"/>
            <a:r>
              <a:rPr lang="sv-SE" sz="2200" i="1" dirty="0"/>
              <a:t>Reduktionen </a:t>
            </a:r>
            <a:r>
              <a:rPr lang="sv-SE" sz="2200" dirty="0"/>
              <a:t>– Kronan tar tillbaka adelsgods som skänkts till olika adelsätter.</a:t>
            </a:r>
            <a:r>
              <a:rPr lang="sv-SE" sz="2200" i="1" dirty="0"/>
              <a:t> </a:t>
            </a:r>
            <a:endParaRPr lang="sv-SE" sz="2200" dirty="0"/>
          </a:p>
          <a:p>
            <a:r>
              <a:rPr lang="sv-SE" sz="2200" dirty="0"/>
              <a:t>Genom detta stärkte Kungen statens ekonomi, och han organiserade om skattesystemet så att bönder och borgare betalade sin skatt till staten istället för lokala adelsmän. </a:t>
            </a:r>
            <a:endParaRPr lang="en-US" sz="2200" dirty="0"/>
          </a:p>
        </p:txBody>
      </p:sp>
      <p:pic>
        <p:nvPicPr>
          <p:cNvPr id="5" name="Platshållare för innehåll 4">
            <a:extLst>
              <a:ext uri="{FF2B5EF4-FFF2-40B4-BE49-F238E27FC236}">
                <a16:creationId xmlns:a16="http://schemas.microsoft.com/office/drawing/2014/main" id="{57725A4C-0531-9541-83FD-4E6CEB3AC49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405" r="23068"/>
          <a:stretch/>
        </p:blipFill>
        <p:spPr>
          <a:xfrm>
            <a:off x="149759" y="172911"/>
            <a:ext cx="4206900" cy="6223803"/>
          </a:xfrm>
          <a:prstGeom prst="rect">
            <a:avLst/>
          </a:prstGeom>
          <a:effectLst/>
        </p:spPr>
      </p:pic>
      <p:cxnSp>
        <p:nvCxnSpPr>
          <p:cNvPr id="41" name="Straight Connector 4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B9C69"/>
            </a:solidFill>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2BA1E1A5-0645-184A-980A-00F7AC5AA70E}"/>
              </a:ext>
            </a:extLst>
          </p:cNvPr>
          <p:cNvSpPr txBox="1"/>
          <p:nvPr/>
        </p:nvSpPr>
        <p:spPr>
          <a:xfrm>
            <a:off x="2253209"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commons.wikimedia.org/wiki/File:Karl_XI,_1655-1697,_konung_av_Sverige_(David_Kl%C3%B6cker_Ehrenstrahl)_-_Nationalmuseum_-_15129.tif">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6558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C488BA3-927B-0A45-9DFB-F3C0135618CB}"/>
              </a:ext>
            </a:extLst>
          </p:cNvPr>
          <p:cNvSpPr>
            <a:spLocks noGrp="1"/>
          </p:cNvSpPr>
          <p:nvPr>
            <p:ph type="title"/>
          </p:nvPr>
        </p:nvSpPr>
        <p:spPr>
          <a:xfrm>
            <a:off x="1136398" y="1"/>
            <a:ext cx="10117810" cy="1037542"/>
          </a:xfrm>
        </p:spPr>
        <p:txBody>
          <a:bodyPr anchor="b">
            <a:normAutofit/>
          </a:bodyPr>
          <a:lstStyle/>
          <a:p>
            <a:r>
              <a:rPr lang="sv-SE" sz="4000" dirty="0"/>
              <a:t>Karl XII </a:t>
            </a:r>
          </a:p>
        </p:txBody>
      </p:sp>
      <p:sp>
        <p:nvSpPr>
          <p:cNvPr id="3" name="Platshållare för innehåll 2">
            <a:extLst>
              <a:ext uri="{FF2B5EF4-FFF2-40B4-BE49-F238E27FC236}">
                <a16:creationId xmlns:a16="http://schemas.microsoft.com/office/drawing/2014/main" id="{3BE348CC-1EDD-354A-A154-F49678D2AFA8}"/>
              </a:ext>
            </a:extLst>
          </p:cNvPr>
          <p:cNvSpPr>
            <a:spLocks noGrp="1"/>
          </p:cNvSpPr>
          <p:nvPr>
            <p:ph idx="1"/>
          </p:nvPr>
        </p:nvSpPr>
        <p:spPr>
          <a:xfrm>
            <a:off x="325464" y="1162373"/>
            <a:ext cx="8198604" cy="5233852"/>
          </a:xfrm>
        </p:spPr>
        <p:txBody>
          <a:bodyPr anchor="t">
            <a:normAutofit/>
          </a:bodyPr>
          <a:lstStyle/>
          <a:p>
            <a:r>
              <a:rPr lang="sv-SE" sz="2400" dirty="0"/>
              <a:t>Den siste av kungarna inom den karolinska tiden, blev kung som femtonåring 1697. </a:t>
            </a:r>
          </a:p>
          <a:p>
            <a:pPr lvl="0"/>
            <a:r>
              <a:rPr lang="sv-SE" sz="2400" b="1" dirty="0"/>
              <a:t>Det stora nordiska kriget</a:t>
            </a:r>
            <a:r>
              <a:rPr lang="sv-SE" sz="2400" dirty="0"/>
              <a:t> 1700–1721 – Danmark, Ryssland och Polen anfaller Svenska territorier gemensamt, </a:t>
            </a:r>
            <a:r>
              <a:rPr lang="sv-SE" sz="2400" dirty="0" err="1"/>
              <a:t>pga</a:t>
            </a:r>
            <a:r>
              <a:rPr lang="sv-SE" sz="2400" dirty="0"/>
              <a:t> det osäkra läget med en ny ung kung.  </a:t>
            </a:r>
          </a:p>
          <a:p>
            <a:pPr lvl="0"/>
            <a:r>
              <a:rPr lang="sv-SE" sz="2400" dirty="0"/>
              <a:t>Kriget går bra till en början men allt vänder vid </a:t>
            </a:r>
            <a:r>
              <a:rPr lang="sv-SE" sz="2400" b="1" dirty="0"/>
              <a:t>Slaget vid Poltava 1709 </a:t>
            </a:r>
            <a:r>
              <a:rPr lang="sv-SE" sz="2400" dirty="0"/>
              <a:t>där svenska armén förlorar och kungen flyr till Turkiet (ottomanska riket). </a:t>
            </a:r>
          </a:p>
          <a:p>
            <a:pPr lvl="0"/>
            <a:r>
              <a:rPr lang="sv-SE" sz="2400" dirty="0"/>
              <a:t>1718 skjuts Karl XII i Norge under ett nytt krig, Hur dog han? </a:t>
            </a:r>
            <a:r>
              <a:rPr lang="sv-SE" sz="2400" dirty="0" err="1"/>
              <a:t>Knappkulan</a:t>
            </a:r>
            <a:r>
              <a:rPr lang="sv-SE" sz="2400" dirty="0"/>
              <a:t> i Varberg och andra teorier </a:t>
            </a:r>
          </a:p>
          <a:p>
            <a:r>
              <a:rPr lang="sv-SE" sz="2400" dirty="0"/>
              <a:t>I och med Karl </a:t>
            </a:r>
            <a:r>
              <a:rPr lang="sv-SE" sz="2400" dirty="0" err="1"/>
              <a:t>XII’s</a:t>
            </a:r>
            <a:r>
              <a:rPr lang="sv-SE" sz="2400" dirty="0"/>
              <a:t> död tar den svenska stormaktstiden och enväldet slut. Sverige förlorar stora områden i östersjön (framför allt i Baltikum).</a:t>
            </a:r>
          </a:p>
          <a:p>
            <a:endParaRPr lang="sv-SE" sz="1700" dirty="0"/>
          </a:p>
        </p:txBody>
      </p:sp>
      <p:pic>
        <p:nvPicPr>
          <p:cNvPr id="13" name="Bildobjekt 12" descr="En bild som visar text, sten&#10;&#10;Automatiskt genererad beskrivning">
            <a:extLst>
              <a:ext uri="{FF2B5EF4-FFF2-40B4-BE49-F238E27FC236}">
                <a16:creationId xmlns:a16="http://schemas.microsoft.com/office/drawing/2014/main" id="{3CB76333-4988-A443-AAEF-E067711DB8D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061" r="8923" b="-2"/>
          <a:stretch/>
        </p:blipFill>
        <p:spPr>
          <a:xfrm>
            <a:off x="8700692" y="1302175"/>
            <a:ext cx="3022411" cy="2928862"/>
          </a:xfrm>
          <a:prstGeom prst="rect">
            <a:avLst/>
          </a:prstGeom>
        </p:spPr>
      </p:pic>
      <p:sp>
        <p:nvSpPr>
          <p:cNvPr id="25" name="Rectangle 20">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ruta 13">
            <a:extLst>
              <a:ext uri="{FF2B5EF4-FFF2-40B4-BE49-F238E27FC236}">
                <a16:creationId xmlns:a16="http://schemas.microsoft.com/office/drawing/2014/main" id="{8EC1EF6A-CB93-B345-8C04-E724AA510A2A}"/>
              </a:ext>
            </a:extLst>
          </p:cNvPr>
          <p:cNvSpPr txBox="1"/>
          <p:nvPr/>
        </p:nvSpPr>
        <p:spPr>
          <a:xfrm>
            <a:off x="9013314" y="5413544"/>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sv.m.wikipedia.org/wiki/Karl_xii">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1336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B8833A-A705-7B40-BE68-C5B424B186DD}"/>
              </a:ext>
            </a:extLst>
          </p:cNvPr>
          <p:cNvSpPr>
            <a:spLocks noGrp="1"/>
          </p:cNvSpPr>
          <p:nvPr>
            <p:ph type="title"/>
          </p:nvPr>
        </p:nvSpPr>
        <p:spPr>
          <a:xfrm>
            <a:off x="838200" y="1"/>
            <a:ext cx="6505575" cy="1162372"/>
          </a:xfrm>
        </p:spPr>
        <p:txBody>
          <a:bodyPr>
            <a:normAutofit/>
          </a:bodyPr>
          <a:lstStyle/>
          <a:p>
            <a:r>
              <a:rPr lang="sv-SE" b="1" dirty="0"/>
              <a:t>Gustav I Vasa 1523–1560</a:t>
            </a:r>
          </a:p>
        </p:txBody>
      </p:sp>
      <p:sp>
        <p:nvSpPr>
          <p:cNvPr id="3" name="Platshållare för innehåll 2">
            <a:extLst>
              <a:ext uri="{FF2B5EF4-FFF2-40B4-BE49-F238E27FC236}">
                <a16:creationId xmlns:a16="http://schemas.microsoft.com/office/drawing/2014/main" id="{6C516F73-FF40-8947-A336-597C08D55631}"/>
              </a:ext>
            </a:extLst>
          </p:cNvPr>
          <p:cNvSpPr>
            <a:spLocks noGrp="1"/>
          </p:cNvSpPr>
          <p:nvPr>
            <p:ph idx="1"/>
          </p:nvPr>
        </p:nvSpPr>
        <p:spPr>
          <a:xfrm>
            <a:off x="263471" y="1053884"/>
            <a:ext cx="7474163" cy="5470901"/>
          </a:xfrm>
        </p:spPr>
        <p:txBody>
          <a:bodyPr>
            <a:normAutofit lnSpcReduction="10000"/>
          </a:bodyPr>
          <a:lstStyle/>
          <a:p>
            <a:r>
              <a:rPr lang="sv-SE" sz="2400" dirty="0"/>
              <a:t>Gustav Eriksson Vasa blir kung av Sverige 1523 efter frihetskriget mot Kristian II, därmed splittrades Kalmarunionen. </a:t>
            </a:r>
            <a:endParaRPr lang="sv-SE" sz="2400" dirty="0">
              <a:effectLst/>
            </a:endParaRPr>
          </a:p>
          <a:p>
            <a:r>
              <a:rPr lang="sv-SE" sz="2400" dirty="0"/>
              <a:t>Frihetskriget kostade Vasa enormt mycket pengar som han lånat från den tyska handelsstaden Lübeck och statskassan var uttömd.  </a:t>
            </a:r>
          </a:p>
          <a:p>
            <a:r>
              <a:rPr lang="sv-SE" sz="2400" dirty="0"/>
              <a:t>Det fanns dock kapital att hämta; vart ifrån? </a:t>
            </a:r>
          </a:p>
          <a:p>
            <a:r>
              <a:rPr lang="sv-SE" sz="2400" dirty="0"/>
              <a:t>Kyrkan! (den katolska). Detta är starten på reformationen i Sverige. </a:t>
            </a:r>
          </a:p>
          <a:p>
            <a:r>
              <a:rPr lang="sv-SE" sz="2400" dirty="0"/>
              <a:t>Västerås riksdag 1527 – Vid Västerås riksdag togs beslutet att kungen skulle ta över kyrkans tillgångar i from av mark, slott och dylikt.</a:t>
            </a:r>
            <a:r>
              <a:rPr lang="sv-SE" sz="2400" dirty="0">
                <a:effectLst/>
              </a:rPr>
              <a:t>   </a:t>
            </a:r>
          </a:p>
          <a:p>
            <a:r>
              <a:rPr lang="sv-SE" sz="2400" dirty="0"/>
              <a:t>Kungen gjordes även till kyrkans överhuvud, genom detta förlorade kyrkan</a:t>
            </a:r>
            <a:r>
              <a:rPr lang="sv-SE" sz="2400" dirty="0">
                <a:effectLst/>
              </a:rPr>
              <a:t> mycke</a:t>
            </a:r>
            <a:r>
              <a:rPr lang="sv-SE" sz="2400" dirty="0"/>
              <a:t>t av sin världsliga makt i Sverige.</a:t>
            </a:r>
            <a:endParaRPr lang="sv-SE" sz="2400" dirty="0">
              <a:effectLst/>
            </a:endParaRPr>
          </a:p>
          <a:p>
            <a:endParaRPr lang="sv-SE" sz="2400" dirty="0"/>
          </a:p>
          <a:p>
            <a:endParaRPr lang="sv-SE" sz="1800" dirty="0"/>
          </a:p>
        </p:txBody>
      </p:sp>
      <p:pic>
        <p:nvPicPr>
          <p:cNvPr id="1026" name="Picture 2">
            <a:extLst>
              <a:ext uri="{FF2B5EF4-FFF2-40B4-BE49-F238E27FC236}">
                <a16:creationId xmlns:a16="http://schemas.microsoft.com/office/drawing/2014/main" id="{6BE2B155-54A0-3F44-8DFB-0D0BEDCB83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13"/>
          <a:stretch/>
        </p:blipFill>
        <p:spPr bwMode="auto">
          <a:xfrm>
            <a:off x="7737635" y="-1"/>
            <a:ext cx="3555205" cy="6858001"/>
          </a:xfrm>
          <a:prstGeom prst="rect">
            <a:avLst/>
          </a:prstGeom>
        </p:spPr>
      </p:pic>
    </p:spTree>
    <p:extLst>
      <p:ext uri="{BB962C8B-B14F-4D97-AF65-F5344CB8AC3E}">
        <p14:creationId xmlns:p14="http://schemas.microsoft.com/office/powerpoint/2010/main" val="204449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E170058-2CED-544B-98BB-65C6E5D27B44}"/>
              </a:ext>
            </a:extLst>
          </p:cNvPr>
          <p:cNvSpPr>
            <a:spLocks noGrp="1"/>
          </p:cNvSpPr>
          <p:nvPr>
            <p:ph type="title"/>
          </p:nvPr>
        </p:nvSpPr>
        <p:spPr>
          <a:xfrm>
            <a:off x="838200" y="214313"/>
            <a:ext cx="10515600" cy="757237"/>
          </a:xfrm>
        </p:spPr>
        <p:txBody>
          <a:bodyPr>
            <a:normAutofit/>
          </a:bodyPr>
          <a:lstStyle/>
          <a:p>
            <a:pPr algn="ctr"/>
            <a:r>
              <a:rPr lang="sv-SE" dirty="0"/>
              <a:t>Gustav Vasa </a:t>
            </a:r>
          </a:p>
        </p:txBody>
      </p:sp>
      <p:sp>
        <p:nvSpPr>
          <p:cNvPr id="6" name="Platshållare för innehåll 5">
            <a:extLst>
              <a:ext uri="{FF2B5EF4-FFF2-40B4-BE49-F238E27FC236}">
                <a16:creationId xmlns:a16="http://schemas.microsoft.com/office/drawing/2014/main" id="{5A6806DA-E0F2-604C-A2E6-9C62CCEFBFBC}"/>
              </a:ext>
            </a:extLst>
          </p:cNvPr>
          <p:cNvSpPr>
            <a:spLocks noGrp="1"/>
          </p:cNvSpPr>
          <p:nvPr>
            <p:ph idx="1"/>
          </p:nvPr>
        </p:nvSpPr>
        <p:spPr>
          <a:xfrm>
            <a:off x="614363" y="971550"/>
            <a:ext cx="11072812" cy="5205413"/>
          </a:xfrm>
        </p:spPr>
        <p:txBody>
          <a:bodyPr/>
          <a:lstStyle/>
          <a:p>
            <a:r>
              <a:rPr lang="sv-SE" dirty="0"/>
              <a:t>Kungen hade inte vågat genomföra dessa reformer utan stöd från stånden (prästerna var nog inte med på tåget direkt...)</a:t>
            </a:r>
          </a:p>
          <a:p>
            <a:endParaRPr lang="sv-SE" dirty="0"/>
          </a:p>
          <a:p>
            <a:r>
              <a:rPr lang="sv-SE" dirty="0"/>
              <a:t>Adeln lovades att få tillbaka den mark som deras förfäder skänkt åt kyrkan mer än hundra år tidigare. (mer mark = större inkomster = mer makt) </a:t>
            </a:r>
          </a:p>
          <a:p>
            <a:endParaRPr lang="sv-SE" dirty="0"/>
          </a:p>
          <a:p>
            <a:r>
              <a:rPr lang="sv-SE" dirty="0"/>
              <a:t>Vasa lovade även bönderna att det inte skulle bli några skattehöjningar för dem.</a:t>
            </a:r>
            <a:r>
              <a:rPr lang="sv-SE" dirty="0">
                <a:effectLst/>
              </a:rPr>
              <a:t>  </a:t>
            </a:r>
          </a:p>
          <a:p>
            <a:endParaRPr lang="sv-SE" dirty="0"/>
          </a:p>
          <a:p>
            <a:r>
              <a:rPr lang="sv-SE" dirty="0"/>
              <a:t>Reformationen blev definitivt klar i Sverige efter kyrkomötet i Uppsala 1592</a:t>
            </a:r>
            <a:r>
              <a:rPr lang="sv-SE" dirty="0">
                <a:effectLst/>
              </a:rPr>
              <a:t>  </a:t>
            </a:r>
            <a:endParaRPr lang="sv-SE" dirty="0"/>
          </a:p>
        </p:txBody>
      </p:sp>
    </p:spTree>
    <p:extLst>
      <p:ext uri="{BB962C8B-B14F-4D97-AF65-F5344CB8AC3E}">
        <p14:creationId xmlns:p14="http://schemas.microsoft.com/office/powerpoint/2010/main" val="387370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F483971-2EF2-C04B-A9D6-4A25C6AD2868}"/>
              </a:ext>
            </a:extLst>
          </p:cNvPr>
          <p:cNvSpPr>
            <a:spLocks noGrp="1"/>
          </p:cNvSpPr>
          <p:nvPr>
            <p:ph type="title"/>
          </p:nvPr>
        </p:nvSpPr>
        <p:spPr>
          <a:xfrm>
            <a:off x="1616054" y="685800"/>
            <a:ext cx="8959893" cy="575335"/>
          </a:xfrm>
        </p:spPr>
        <p:txBody>
          <a:bodyPr anchor="b">
            <a:normAutofit/>
          </a:bodyPr>
          <a:lstStyle/>
          <a:p>
            <a:pPr algn="ctr"/>
            <a:r>
              <a:rPr lang="sv-SE" sz="3200" dirty="0"/>
              <a:t>Gustav Vasa</a:t>
            </a:r>
          </a:p>
        </p:txBody>
      </p:sp>
      <p:sp>
        <p:nvSpPr>
          <p:cNvPr id="3" name="Platshållare för innehåll 2">
            <a:extLst>
              <a:ext uri="{FF2B5EF4-FFF2-40B4-BE49-F238E27FC236}">
                <a16:creationId xmlns:a16="http://schemas.microsoft.com/office/drawing/2014/main" id="{E1BD5FD7-C770-9446-9CB9-775C65B4A795}"/>
              </a:ext>
            </a:extLst>
          </p:cNvPr>
          <p:cNvSpPr>
            <a:spLocks noGrp="1"/>
          </p:cNvSpPr>
          <p:nvPr>
            <p:ph idx="1"/>
          </p:nvPr>
        </p:nvSpPr>
        <p:spPr>
          <a:xfrm>
            <a:off x="920539" y="1261134"/>
            <a:ext cx="10331229" cy="4721211"/>
          </a:xfrm>
        </p:spPr>
        <p:txBody>
          <a:bodyPr anchor="t">
            <a:normAutofit/>
          </a:bodyPr>
          <a:lstStyle/>
          <a:p>
            <a:r>
              <a:rPr lang="sv-SE" sz="2400" dirty="0"/>
              <a:t>Gustav I Vasa organiserade upp Sverige, han byggde upp en stark statsmakt och effektiviserade skatteindrivningen i hela landet. Fogdar. </a:t>
            </a:r>
          </a:p>
          <a:p>
            <a:endParaRPr lang="sv-SE" sz="2400" dirty="0">
              <a:effectLst/>
            </a:endParaRPr>
          </a:p>
          <a:p>
            <a:r>
              <a:rPr lang="sv-SE" sz="2400" dirty="0"/>
              <a:t>Dackeupproret 1540-talet i Småland.</a:t>
            </a:r>
          </a:p>
          <a:p>
            <a:pPr lvl="1"/>
            <a:r>
              <a:rPr lang="sv-SE" dirty="0"/>
              <a:t>Den hårda skattepolitiken och förändringarna som skett i och kring kyrkan sen Västerås riksdag var centrala orsaker till missnöjet som ledde till upproret.</a:t>
            </a:r>
            <a:r>
              <a:rPr lang="sv-SE" dirty="0">
                <a:effectLst/>
              </a:rPr>
              <a:t> </a:t>
            </a:r>
          </a:p>
          <a:p>
            <a:pPr lvl="1"/>
            <a:r>
              <a:rPr lang="sv-SE" dirty="0"/>
              <a:t>Kungens soldater hade svårt att slåss mot upprorsmännen i de småländska skogarna. Men det slogs till slut och Dacke och andra ledare dödades.</a:t>
            </a:r>
            <a:r>
              <a:rPr lang="sv-SE" dirty="0">
                <a:effectLst/>
              </a:rPr>
              <a:t>  </a:t>
            </a:r>
          </a:p>
          <a:p>
            <a:pPr lvl="1"/>
            <a:endParaRPr lang="sv-SE" dirty="0"/>
          </a:p>
          <a:p>
            <a:pPr marL="457200" lvl="1" indent="0">
              <a:buNone/>
            </a:pPr>
            <a:r>
              <a:rPr lang="sv-SE" dirty="0"/>
              <a:t>Vasasönerna, Erik XIV, Johan III, (Sigismund) och hertig Karl IX regerar från faderns död 1560 till 1611.  </a:t>
            </a:r>
          </a:p>
          <a:p>
            <a:pPr lvl="1"/>
            <a:endParaRPr lang="sv-SE" sz="1700" dirty="0">
              <a:solidFill>
                <a:schemeClr val="tx1">
                  <a:lumMod val="65000"/>
                  <a:lumOff val="35000"/>
                </a:schemeClr>
              </a:solidFill>
              <a:effectLst/>
            </a:endParaRPr>
          </a:p>
        </p:txBody>
      </p:sp>
    </p:spTree>
    <p:extLst>
      <p:ext uri="{BB962C8B-B14F-4D97-AF65-F5344CB8AC3E}">
        <p14:creationId xmlns:p14="http://schemas.microsoft.com/office/powerpoint/2010/main" val="21604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B7683E-9A3E-044B-81DC-47A8AD3C8013}"/>
              </a:ext>
            </a:extLst>
          </p:cNvPr>
          <p:cNvSpPr>
            <a:spLocks noGrp="1"/>
          </p:cNvSpPr>
          <p:nvPr>
            <p:ph type="title"/>
          </p:nvPr>
        </p:nvSpPr>
        <p:spPr>
          <a:xfrm>
            <a:off x="838200" y="0"/>
            <a:ext cx="10515600" cy="879676"/>
          </a:xfrm>
        </p:spPr>
        <p:txBody>
          <a:bodyPr>
            <a:normAutofit/>
          </a:bodyPr>
          <a:lstStyle/>
          <a:p>
            <a:pPr algn="ctr"/>
            <a:r>
              <a:rPr lang="sv-SE" b="1" dirty="0"/>
              <a:t>Historiebruk </a:t>
            </a:r>
            <a:endParaRPr lang="sv-SE" dirty="0"/>
          </a:p>
        </p:txBody>
      </p:sp>
      <p:sp>
        <p:nvSpPr>
          <p:cNvPr id="3" name="Platshållare för innehåll 2">
            <a:extLst>
              <a:ext uri="{FF2B5EF4-FFF2-40B4-BE49-F238E27FC236}">
                <a16:creationId xmlns:a16="http://schemas.microsoft.com/office/drawing/2014/main" id="{DDAF612F-BEFF-AA4A-84BA-2BF5339C4EBC}"/>
              </a:ext>
            </a:extLst>
          </p:cNvPr>
          <p:cNvSpPr>
            <a:spLocks noGrp="1"/>
          </p:cNvSpPr>
          <p:nvPr>
            <p:ph idx="1"/>
          </p:nvPr>
        </p:nvSpPr>
        <p:spPr>
          <a:xfrm>
            <a:off x="567159" y="1030147"/>
            <a:ext cx="11111697" cy="5521124"/>
          </a:xfrm>
        </p:spPr>
        <p:txBody>
          <a:bodyPr>
            <a:normAutofit fontScale="92500" lnSpcReduction="10000"/>
          </a:bodyPr>
          <a:lstStyle/>
          <a:p>
            <a:r>
              <a:rPr lang="sv-SE" dirty="0"/>
              <a:t>Betyder användande av historia</a:t>
            </a:r>
            <a:r>
              <a:rPr lang="sv-SE" dirty="0">
                <a:effectLst/>
              </a:rPr>
              <a:t> – </a:t>
            </a:r>
            <a:r>
              <a:rPr lang="sv-SE" dirty="0"/>
              <a:t>vilket kan ske på olika sätt, men det handlar ofta om en form av maktanvändning. Där användning av historia är till för att gynna någon.</a:t>
            </a:r>
            <a:r>
              <a:rPr lang="sv-SE" dirty="0">
                <a:effectLst/>
              </a:rPr>
              <a:t>  </a:t>
            </a:r>
          </a:p>
          <a:p>
            <a:r>
              <a:rPr lang="sv-SE" dirty="0"/>
              <a:t>Källkritik </a:t>
            </a:r>
          </a:p>
          <a:p>
            <a:pPr lvl="0"/>
            <a:r>
              <a:rPr lang="sv-SE" b="1" dirty="0"/>
              <a:t>Vetenskapligt</a:t>
            </a:r>
            <a:r>
              <a:rPr lang="sv-SE" dirty="0"/>
              <a:t> är bruket av historia i vetenskaplig forskning.</a:t>
            </a:r>
          </a:p>
          <a:p>
            <a:pPr lvl="0"/>
            <a:r>
              <a:rPr lang="sv-SE" b="1" dirty="0"/>
              <a:t>Existentiellt</a:t>
            </a:r>
            <a:r>
              <a:rPr lang="sv-SE" dirty="0"/>
              <a:t> syftar till att främja en identitet hos en nation, etnicitet eller annan grupp.</a:t>
            </a:r>
          </a:p>
          <a:p>
            <a:pPr lvl="0"/>
            <a:r>
              <a:rPr lang="sv-SE" b="1" dirty="0"/>
              <a:t>Moraliskt</a:t>
            </a:r>
            <a:r>
              <a:rPr lang="sv-SE" dirty="0"/>
              <a:t> syftar till att uppmärksamma orättvisor och främja rättvisa.</a:t>
            </a:r>
          </a:p>
          <a:p>
            <a:pPr lvl="0"/>
            <a:r>
              <a:rPr lang="sv-SE" b="1" dirty="0"/>
              <a:t>Ideologiskt</a:t>
            </a:r>
            <a:r>
              <a:rPr lang="sv-SE" dirty="0"/>
              <a:t> syftar till att främja en ideologi, till exempel i propaganda.</a:t>
            </a:r>
          </a:p>
          <a:p>
            <a:pPr lvl="0"/>
            <a:r>
              <a:rPr lang="sv-SE" b="1" dirty="0"/>
              <a:t>Icke-bruk</a:t>
            </a:r>
            <a:r>
              <a:rPr lang="sv-SE" dirty="0"/>
              <a:t> syftar till att förtiga delar av historien av ideologiska skäl</a:t>
            </a:r>
          </a:p>
          <a:p>
            <a:pPr lvl="0"/>
            <a:r>
              <a:rPr lang="sv-SE" b="1" dirty="0"/>
              <a:t>Politisk-pedagogiskt</a:t>
            </a:r>
            <a:r>
              <a:rPr lang="sv-SE" dirty="0"/>
              <a:t> syftar till att jämföra då- och nutid för att framföra ett (politiskt) budskap</a:t>
            </a:r>
          </a:p>
          <a:p>
            <a:r>
              <a:rPr lang="sv-SE" b="1" dirty="0"/>
              <a:t>Kommersiellt</a:t>
            </a:r>
            <a:r>
              <a:rPr lang="sv-SE" dirty="0"/>
              <a:t> syftar till marknadsföring</a:t>
            </a:r>
            <a:r>
              <a:rPr lang="sv-SE" dirty="0">
                <a:effectLst/>
              </a:rPr>
              <a:t> </a:t>
            </a:r>
          </a:p>
          <a:p>
            <a:endParaRPr lang="sv-SE" dirty="0"/>
          </a:p>
        </p:txBody>
      </p:sp>
    </p:spTree>
    <p:extLst>
      <p:ext uri="{BB962C8B-B14F-4D97-AF65-F5344CB8AC3E}">
        <p14:creationId xmlns:p14="http://schemas.microsoft.com/office/powerpoint/2010/main" val="20216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1CAB946-A612-D64B-BEED-A9DCD67A51EF}"/>
              </a:ext>
            </a:extLst>
          </p:cNvPr>
          <p:cNvSpPr>
            <a:spLocks noGrp="1"/>
          </p:cNvSpPr>
          <p:nvPr>
            <p:ph type="title"/>
          </p:nvPr>
        </p:nvSpPr>
        <p:spPr>
          <a:xfrm>
            <a:off x="1616054" y="685799"/>
            <a:ext cx="8959893" cy="575335"/>
          </a:xfrm>
        </p:spPr>
        <p:txBody>
          <a:bodyPr anchor="b">
            <a:normAutofit/>
          </a:bodyPr>
          <a:lstStyle/>
          <a:p>
            <a:pPr algn="ctr"/>
            <a:r>
              <a:rPr lang="sv-SE" sz="3200" dirty="0"/>
              <a:t>Historiebruk</a:t>
            </a:r>
          </a:p>
        </p:txBody>
      </p:sp>
      <p:sp>
        <p:nvSpPr>
          <p:cNvPr id="3" name="Platshållare för innehåll 2">
            <a:extLst>
              <a:ext uri="{FF2B5EF4-FFF2-40B4-BE49-F238E27FC236}">
                <a16:creationId xmlns:a16="http://schemas.microsoft.com/office/drawing/2014/main" id="{8B1B08CE-4EB9-A24B-8EAB-B087FBB6AFA8}"/>
              </a:ext>
            </a:extLst>
          </p:cNvPr>
          <p:cNvSpPr>
            <a:spLocks noGrp="1"/>
          </p:cNvSpPr>
          <p:nvPr>
            <p:ph idx="1"/>
          </p:nvPr>
        </p:nvSpPr>
        <p:spPr>
          <a:xfrm>
            <a:off x="1084881" y="1261134"/>
            <a:ext cx="10011905" cy="4911066"/>
          </a:xfrm>
        </p:spPr>
        <p:txBody>
          <a:bodyPr anchor="t">
            <a:normAutofit lnSpcReduction="10000"/>
          </a:bodyPr>
          <a:lstStyle/>
          <a:p>
            <a:r>
              <a:rPr lang="sv-SE" sz="2400" b="1" dirty="0"/>
              <a:t>Gustav Vasas äventyr (s.132–133) </a:t>
            </a:r>
          </a:p>
          <a:p>
            <a:pPr marL="0" indent="0">
              <a:buNone/>
            </a:pPr>
            <a:endParaRPr lang="sv-SE" sz="2400" dirty="0"/>
          </a:p>
          <a:p>
            <a:r>
              <a:rPr lang="sv-SE" sz="2400" dirty="0"/>
              <a:t>Ni har alla säkert hört om Vasaloppet – efter Gustav Vasas flykt från Kristian II:s soldater mellan Sälen &amp; Mora. </a:t>
            </a:r>
          </a:p>
          <a:p>
            <a:r>
              <a:rPr lang="sv-SE" sz="2400" dirty="0"/>
              <a:t>Gustav Vasa beordrade biskopen Peder </a:t>
            </a:r>
            <a:r>
              <a:rPr lang="sv-SE" sz="2400" dirty="0" err="1"/>
              <a:t>Swarts</a:t>
            </a:r>
            <a:r>
              <a:rPr lang="sv-SE" sz="2400" dirty="0"/>
              <a:t> att skriva en krönika som ett svar på de danska krönikor som skrivits om Kung Gustav, vilka han ansåg vara elaka lögner. </a:t>
            </a:r>
          </a:p>
          <a:p>
            <a:r>
              <a:rPr lang="sv-SE" sz="2400" dirty="0"/>
              <a:t>I </a:t>
            </a:r>
            <a:r>
              <a:rPr lang="sv-SE" sz="2400" i="1" dirty="0"/>
              <a:t>Peter </a:t>
            </a:r>
            <a:r>
              <a:rPr lang="sv-SE" sz="2400" i="1" dirty="0" err="1"/>
              <a:t>Swarts</a:t>
            </a:r>
            <a:r>
              <a:rPr lang="sv-SE" sz="2400" i="1" dirty="0"/>
              <a:t> krönika </a:t>
            </a:r>
            <a:r>
              <a:rPr lang="sv-SE" sz="2400" dirty="0"/>
              <a:t>berättas om Gustav Vasas ”äventyr” för första gången, och krönikan porträtterar kungen ur ett positivt ljus. Dessa äventyr som vi känner dem idag har blivit mer och mer detaljerade och äventyren blir fler och fler, de blir även mer och mer spännande. </a:t>
            </a:r>
          </a:p>
          <a:p>
            <a:r>
              <a:rPr lang="sv-SE" sz="2400" dirty="0"/>
              <a:t>Läs andra stycket på s.132 själva under pausen</a:t>
            </a:r>
          </a:p>
          <a:p>
            <a:r>
              <a:rPr lang="sv-SE" sz="2400" dirty="0"/>
              <a:t> Vilken form av historiebruk anser ni att Gustav Vasa använde sig av? </a:t>
            </a:r>
          </a:p>
          <a:p>
            <a:endParaRPr lang="sv-SE" sz="1700" dirty="0">
              <a:solidFill>
                <a:schemeClr val="tx1">
                  <a:lumMod val="65000"/>
                  <a:lumOff val="35000"/>
                </a:schemeClr>
              </a:solidFill>
            </a:endParaRPr>
          </a:p>
        </p:txBody>
      </p:sp>
    </p:spTree>
    <p:extLst>
      <p:ext uri="{BB962C8B-B14F-4D97-AF65-F5344CB8AC3E}">
        <p14:creationId xmlns:p14="http://schemas.microsoft.com/office/powerpoint/2010/main" val="198892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2CAB14-83D7-D746-A362-2F18953CA5CC}"/>
              </a:ext>
            </a:extLst>
          </p:cNvPr>
          <p:cNvSpPr>
            <a:spLocks noGrp="1"/>
          </p:cNvSpPr>
          <p:nvPr>
            <p:ph type="title"/>
          </p:nvPr>
        </p:nvSpPr>
        <p:spPr>
          <a:xfrm>
            <a:off x="4965430" y="629268"/>
            <a:ext cx="6586491" cy="1286160"/>
          </a:xfrm>
        </p:spPr>
        <p:txBody>
          <a:bodyPr anchor="b">
            <a:normAutofit/>
          </a:bodyPr>
          <a:lstStyle/>
          <a:p>
            <a:r>
              <a:rPr lang="sv-SE" sz="4100" b="1" dirty="0"/>
              <a:t>Gustav II Adolf och starten på stormaktstiden</a:t>
            </a:r>
            <a:endParaRPr lang="sv-SE" sz="4100" dirty="0"/>
          </a:p>
        </p:txBody>
      </p:sp>
      <p:sp>
        <p:nvSpPr>
          <p:cNvPr id="3" name="Platshållare för innehåll 2">
            <a:extLst>
              <a:ext uri="{FF2B5EF4-FFF2-40B4-BE49-F238E27FC236}">
                <a16:creationId xmlns:a16="http://schemas.microsoft.com/office/drawing/2014/main" id="{06E4A017-4708-9B4C-AD8D-CC2E672C7BC4}"/>
              </a:ext>
            </a:extLst>
          </p:cNvPr>
          <p:cNvSpPr>
            <a:spLocks noGrp="1"/>
          </p:cNvSpPr>
          <p:nvPr>
            <p:ph idx="1"/>
          </p:nvPr>
        </p:nvSpPr>
        <p:spPr>
          <a:xfrm>
            <a:off x="4965431" y="2314807"/>
            <a:ext cx="7014759" cy="4287463"/>
          </a:xfrm>
        </p:spPr>
        <p:txBody>
          <a:bodyPr>
            <a:normAutofit/>
          </a:bodyPr>
          <a:lstStyle/>
          <a:p>
            <a:r>
              <a:rPr lang="sv-SE" sz="2400" dirty="0"/>
              <a:t>Karl IX son Gustav blir kung vid 16 års ålder 1611 och blir Gustav II Adolf, han var omyndig. – Axel Oxenstierna förmyndare (tillfällig ledare för landet) och ledare för riksrådet. </a:t>
            </a:r>
          </a:p>
          <a:p>
            <a:endParaRPr lang="sv-SE" sz="2400" dirty="0"/>
          </a:p>
          <a:p>
            <a:r>
              <a:rPr lang="sv-SE" sz="2400" dirty="0"/>
              <a:t>Under början av 1600-talet expanderade Sverige sina territorier, framför allt i Baltikum och man blev den ledade makten i östersjön (Finland var vid tiden även det svenskt.) man krigade mot Ryssland, polen och Danmark om vartannat. </a:t>
            </a:r>
          </a:p>
          <a:p>
            <a:endParaRPr lang="sv-SE" sz="2000" dirty="0"/>
          </a:p>
        </p:txBody>
      </p:sp>
      <p:pic>
        <p:nvPicPr>
          <p:cNvPr id="2050" name="Picture 2">
            <a:extLst>
              <a:ext uri="{FF2B5EF4-FFF2-40B4-BE49-F238E27FC236}">
                <a16:creationId xmlns:a16="http://schemas.microsoft.com/office/drawing/2014/main" id="{0EA8C6EC-DA25-6A4A-9128-F2D0DF7BB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02" r="-2"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55BF6FB-0ABF-A64A-B481-194CC6A8615A}"/>
              </a:ext>
            </a:extLst>
          </p:cNvPr>
          <p:cNvSpPr>
            <a:spLocks noGrp="1"/>
          </p:cNvSpPr>
          <p:nvPr>
            <p:ph type="title"/>
          </p:nvPr>
        </p:nvSpPr>
        <p:spPr>
          <a:xfrm>
            <a:off x="1616054" y="685800"/>
            <a:ext cx="8959893" cy="786539"/>
          </a:xfrm>
        </p:spPr>
        <p:txBody>
          <a:bodyPr anchor="b">
            <a:normAutofit/>
          </a:bodyPr>
          <a:lstStyle/>
          <a:p>
            <a:pPr algn="ctr"/>
            <a:r>
              <a:rPr lang="sv-SE" sz="3200" dirty="0"/>
              <a:t>Gustav II Adolf</a:t>
            </a:r>
          </a:p>
        </p:txBody>
      </p:sp>
      <p:sp>
        <p:nvSpPr>
          <p:cNvPr id="3" name="Platshållare för innehåll 2">
            <a:extLst>
              <a:ext uri="{FF2B5EF4-FFF2-40B4-BE49-F238E27FC236}">
                <a16:creationId xmlns:a16="http://schemas.microsoft.com/office/drawing/2014/main" id="{B7FC264D-AA96-CE49-8CAC-C34F64E0BC25}"/>
              </a:ext>
            </a:extLst>
          </p:cNvPr>
          <p:cNvSpPr>
            <a:spLocks noGrp="1"/>
          </p:cNvSpPr>
          <p:nvPr>
            <p:ph idx="1"/>
          </p:nvPr>
        </p:nvSpPr>
        <p:spPr>
          <a:xfrm>
            <a:off x="1038386" y="1611824"/>
            <a:ext cx="10130726" cy="4560376"/>
          </a:xfrm>
        </p:spPr>
        <p:txBody>
          <a:bodyPr anchor="t">
            <a:normAutofit/>
          </a:bodyPr>
          <a:lstStyle/>
          <a:p>
            <a:r>
              <a:rPr lang="sv-SE" sz="2400" dirty="0"/>
              <a:t>1630 gick Sverige med på den protestantiska sidan i det </a:t>
            </a:r>
            <a:r>
              <a:rPr lang="sv-SE" sz="2400" b="1" dirty="0"/>
              <a:t>30-åriga kriget </a:t>
            </a:r>
            <a:r>
              <a:rPr lang="sv-SE" sz="2400" dirty="0"/>
              <a:t>som då var det 12-åriga kriget. </a:t>
            </a:r>
          </a:p>
          <a:p>
            <a:r>
              <a:rPr lang="sv-SE" sz="2400" dirty="0"/>
              <a:t>Kungen hade övertalat riksdagen om att Sverige enbart gick in i kriget för att skydda sina egna områden i Nordtyskland, för att inte katolikerna skulle komma för nära de svenska områdena – det skulle bli ett kort försvarskrig. </a:t>
            </a:r>
          </a:p>
          <a:p>
            <a:r>
              <a:rPr lang="sv-SE" sz="2400" dirty="0"/>
              <a:t>MEN efter tidiga framgångar fick troligen kungen hybris och fortsatte ner igenom Tyskland med växlande framgångar (se s.138-139 för fördjupning). </a:t>
            </a:r>
          </a:p>
          <a:p>
            <a:endParaRPr lang="sv-SE" sz="2000" dirty="0">
              <a:solidFill>
                <a:schemeClr val="tx1">
                  <a:lumMod val="65000"/>
                  <a:lumOff val="35000"/>
                </a:schemeClr>
              </a:solidFill>
            </a:endParaRPr>
          </a:p>
        </p:txBody>
      </p:sp>
    </p:spTree>
    <p:extLst>
      <p:ext uri="{BB962C8B-B14F-4D97-AF65-F5344CB8AC3E}">
        <p14:creationId xmlns:p14="http://schemas.microsoft.com/office/powerpoint/2010/main" val="188124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AutoShape 12" descr="Slaget vid Lützen – Wikipedia">
            <a:extLst>
              <a:ext uri="{FF2B5EF4-FFF2-40B4-BE49-F238E27FC236}">
                <a16:creationId xmlns:a16="http://schemas.microsoft.com/office/drawing/2014/main" id="{37B09ACA-4E68-644A-927A-CEEAF7ECB844}"/>
              </a:ext>
            </a:extLst>
          </p:cNvPr>
          <p:cNvSpPr>
            <a:spLocks noGrp="1" noChangeAspect="1" noChangeArrowheads="1"/>
          </p:cNvSpPr>
          <p:nvPr>
            <p:ph type="title"/>
          </p:nvPr>
        </p:nvSpPr>
        <p:spPr bwMode="auto">
          <a:xfrm>
            <a:off x="260614" y="178233"/>
            <a:ext cx="4316928" cy="1449090"/>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sv-SE" dirty="0"/>
              <a:t>Kungens död &amp; Krigets slut</a:t>
            </a:r>
          </a:p>
        </p:txBody>
      </p:sp>
      <p:sp>
        <p:nvSpPr>
          <p:cNvPr id="8" name="AutoShape 10" descr="Slaget vid Lützen – Wikipedia">
            <a:extLst>
              <a:ext uri="{FF2B5EF4-FFF2-40B4-BE49-F238E27FC236}">
                <a16:creationId xmlns:a16="http://schemas.microsoft.com/office/drawing/2014/main" id="{6182B038-620A-6548-AEB4-E898CE415EF9}"/>
              </a:ext>
            </a:extLst>
          </p:cNvPr>
          <p:cNvSpPr>
            <a:spLocks noGrp="1" noChangeAspect="1" noChangeArrowheads="1"/>
          </p:cNvSpPr>
          <p:nvPr>
            <p:ph idx="1"/>
          </p:nvPr>
        </p:nvSpPr>
        <p:spPr bwMode="auto">
          <a:xfrm>
            <a:off x="0" y="1627323"/>
            <a:ext cx="4835471" cy="5052445"/>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sv-SE" sz="2400" dirty="0"/>
              <a:t>Den 6 november 1632 stod Sverige mot den katolska armén vid Lützen och i dimman ska kung Gustav II Adolf försvunnit enligt berättelsen och efter slaget hittats avklädd &amp; död. </a:t>
            </a:r>
          </a:p>
          <a:p>
            <a:endParaRPr lang="sv-SE" sz="2400" dirty="0"/>
          </a:p>
          <a:p>
            <a:r>
              <a:rPr lang="sv-SE" sz="2400" dirty="0"/>
              <a:t>Westfaliska freden 1648, slutet på kriget och Sverige får nya områden i norra Tyskland som tack för att man försvarade de protestantiska furstarna. </a:t>
            </a:r>
          </a:p>
          <a:p>
            <a:pPr marL="0" indent="0">
              <a:buNone/>
            </a:pPr>
            <a:endParaRPr lang="sv-SE" sz="1700" dirty="0"/>
          </a:p>
        </p:txBody>
      </p:sp>
      <p:pic>
        <p:nvPicPr>
          <p:cNvPr id="17" name="Bildobjekt 16">
            <a:extLst>
              <a:ext uri="{FF2B5EF4-FFF2-40B4-BE49-F238E27FC236}">
                <a16:creationId xmlns:a16="http://schemas.microsoft.com/office/drawing/2014/main" id="{7241BFF5-610D-3F49-B1A0-8C8B6B2D5B71}"/>
              </a:ext>
            </a:extLst>
          </p:cNvPr>
          <p:cNvPicPr>
            <a:picLocks noChangeAspect="1"/>
          </p:cNvPicPr>
          <p:nvPr/>
        </p:nvPicPr>
        <p:blipFill rotWithShape="1">
          <a:blip r:embed="rId2"/>
          <a:srcRect l="18416" r="13377" b="-1"/>
          <a:stretch/>
        </p:blipFill>
        <p:spPr>
          <a:xfrm>
            <a:off x="5943600" y="197838"/>
            <a:ext cx="5987787" cy="5969671"/>
          </a:xfrm>
          <a:prstGeom prst="rect">
            <a:avLst/>
          </a:prstGeom>
        </p:spPr>
      </p:pic>
      <p:sp>
        <p:nvSpPr>
          <p:cNvPr id="10" name="AutoShape 14" descr="Slaget vid Lützen – Wikipedia">
            <a:extLst>
              <a:ext uri="{FF2B5EF4-FFF2-40B4-BE49-F238E27FC236}">
                <a16:creationId xmlns:a16="http://schemas.microsoft.com/office/drawing/2014/main" id="{43C462DF-8CBF-5F45-B256-9E9D22867C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 name="AutoShape 16">
            <a:extLst>
              <a:ext uri="{FF2B5EF4-FFF2-40B4-BE49-F238E27FC236}">
                <a16:creationId xmlns:a16="http://schemas.microsoft.com/office/drawing/2014/main" id="{785A5241-8842-D644-8B22-BE0DC7E293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 name="AutoShape 18">
            <a:extLst>
              <a:ext uri="{FF2B5EF4-FFF2-40B4-BE49-F238E27FC236}">
                <a16:creationId xmlns:a16="http://schemas.microsoft.com/office/drawing/2014/main" id="{565C7F0A-15D2-7F4A-A59C-B7053A5B3CE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 name="AutoShape 20">
            <a:extLst>
              <a:ext uri="{FF2B5EF4-FFF2-40B4-BE49-F238E27FC236}">
                <a16:creationId xmlns:a16="http://schemas.microsoft.com/office/drawing/2014/main" id="{144E7C38-00D8-ED40-A34A-AF9C1C06263C}"/>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05903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E47CBF9C57A2943AD7544974C81FB59" ma:contentTypeVersion="10" ma:contentTypeDescription="Skapa ett nytt dokument." ma:contentTypeScope="" ma:versionID="d815c6a8526486325aee0cd9a2efafec">
  <xsd:schema xmlns:xsd="http://www.w3.org/2001/XMLSchema" xmlns:xs="http://www.w3.org/2001/XMLSchema" xmlns:p="http://schemas.microsoft.com/office/2006/metadata/properties" xmlns:ns3="4bb9e4d0-3331-40a1-907f-6ebe6061426a" xmlns:ns4="3e9decdb-2e55-4588-84a0-c7967803a843" targetNamespace="http://schemas.microsoft.com/office/2006/metadata/properties" ma:root="true" ma:fieldsID="0e30dd7e237374281bfed1501f5b5787" ns3:_="" ns4:_="">
    <xsd:import namespace="4bb9e4d0-3331-40a1-907f-6ebe6061426a"/>
    <xsd:import namespace="3e9decdb-2e55-4588-84a0-c7967803a8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9e4d0-3331-40a1-907f-6ebe6061426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9decdb-2e55-4588-84a0-c7967803a8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09A8E8-B7D6-42BF-B570-DE9CD255D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9e4d0-3331-40a1-907f-6ebe6061426a"/>
    <ds:schemaRef ds:uri="3e9decdb-2e55-4588-84a0-c7967803a8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133C4-318F-4FF4-970F-EE1CA730B979}">
  <ds:schemaRefs>
    <ds:schemaRef ds:uri="http://schemas.microsoft.com/sharepoint/v3/contenttype/forms"/>
  </ds:schemaRefs>
</ds:datastoreItem>
</file>

<file path=customXml/itemProps3.xml><?xml version="1.0" encoding="utf-8"?>
<ds:datastoreItem xmlns:ds="http://schemas.openxmlformats.org/officeDocument/2006/customXml" ds:itemID="{9F4FF73A-2104-4A97-B46B-2D2A5772B64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116</TotalTime>
  <Words>1299</Words>
  <Application>Microsoft Office PowerPoint</Application>
  <PresentationFormat>Bredbild</PresentationFormat>
  <Paragraphs>85</Paragraphs>
  <Slides>14</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Calibri Light</vt:lpstr>
      <vt:lpstr>Office-tema</vt:lpstr>
      <vt:lpstr>Sverige under 1500- &amp; 1600-talet </vt:lpstr>
      <vt:lpstr>Gustav I Vasa 1523–1560</vt:lpstr>
      <vt:lpstr>Gustav Vasa </vt:lpstr>
      <vt:lpstr>Gustav Vasa</vt:lpstr>
      <vt:lpstr>Historiebruk </vt:lpstr>
      <vt:lpstr>Historiebruk</vt:lpstr>
      <vt:lpstr>Gustav II Adolf och starten på stormaktstiden</vt:lpstr>
      <vt:lpstr>Gustav II Adolf</vt:lpstr>
      <vt:lpstr>Kungens död &amp; Krigets slut</vt:lpstr>
      <vt:lpstr>Drottning Kristina 1632 – 1650 </vt:lpstr>
      <vt:lpstr>Drottning Kristina</vt:lpstr>
      <vt:lpstr>Karl X Gustav</vt:lpstr>
      <vt:lpstr>Karl XI</vt:lpstr>
      <vt:lpstr>Karl XII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Sverige under 1500- &amp; 1600-talet </dc:title>
  <dc:creator>Microsoft Office User</dc:creator>
  <cp:lastModifiedBy>Svensson Patrik</cp:lastModifiedBy>
  <cp:revision>7</cp:revision>
  <dcterms:created xsi:type="dcterms:W3CDTF">2021-03-08T13:10:58Z</dcterms:created>
  <dcterms:modified xsi:type="dcterms:W3CDTF">2021-03-09T09:12:50Z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0x0101009E47CBF9C57A2943AD7544974C81FB59</vt:lpwstr>
  </property>
</Properties>
</file>