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35"/>
    <p:restoredTop sz="94620"/>
  </p:normalViewPr>
  <p:slideViewPr>
    <p:cSldViewPr snapToGrid="0" snapToObjects="1">
      <p:cViewPr varScale="1">
        <p:scale>
          <a:sx n="116" d="100"/>
          <a:sy n="116" d="100"/>
        </p:scale>
        <p:origin x="120"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34AC5D-0A5C-BA49-B2CA-BDA84679F93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8F49F5B-27E8-364A-A996-DF502C102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7EB4AC7-0064-8D4F-956E-58008B36B805}"/>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42674DCB-2501-A84A-A70F-F70819FD68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1B93529-8F6D-294D-87A9-E6097329DCB7}"/>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97105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3EFBF5A-373D-7641-A7E0-BE52DFD9638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13D75B3-0D9B-884B-87B3-5C35E8761EA6}"/>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C98F103-F987-6B43-8D4D-AA684AD0B5D4}"/>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9D9F3689-CE61-9A4A-90DA-3CEBDC8135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675F6D-A478-664C-BD34-2B4FD64EFF83}"/>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99799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36D7BC3-DC46-E14F-9175-00F0B7CBEB8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37D6557-D43E-684A-8661-CDFB0D7E282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8D81763-04EE-A541-B8FF-15779991CF4E}"/>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2BAD10DB-AAC7-0749-B52A-E5A143F8540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0CF6D2B-C590-7F4D-A2E5-6EF031A10C3B}"/>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119745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C8BACA-A20D-C745-B333-05A73C6B432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535D312-6F0E-B046-ABD8-9542E32DFAF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039A69-CEC8-B044-80DF-364FF9AD56EA}"/>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386376B8-DD12-1643-8C8D-A5382ABCDFA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0772BEE-950E-0C49-B510-987A7251BD82}"/>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403539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2F0CFE-BD01-2948-8924-9E2188274D7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4C7E324-7BB0-4B4F-9417-C77FC8E3A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2B0190A-6072-7846-97A5-0D08B0CC3D79}"/>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B2EB1343-DD38-0242-A516-1A3B8CD1769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355351D-7588-F84E-BB19-9C5F36306161}"/>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258453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11D359-12EE-B44D-8860-26A766E5115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3F366C2-4D1F-644E-8718-56C528A0731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6518FCB-0B29-334B-A7BF-B442490069D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17196903-E3C4-9E4C-B4BB-4D8088DE4176}"/>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6" name="Platshållare för sidfot 5">
            <a:extLst>
              <a:ext uri="{FF2B5EF4-FFF2-40B4-BE49-F238E27FC236}">
                <a16:creationId xmlns:a16="http://schemas.microsoft.com/office/drawing/2014/main" id="{CCC82265-8F02-9C4A-BD40-FDF1ED0D20E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DF2511-359A-8B4C-AB0D-95DEE4EA9948}"/>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52654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C4718-8538-AB41-B2C8-A80545000988}"/>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50244A5-D847-DF4C-92E6-0F8BF246B4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116CD83-4285-9E4F-8F7C-0D8F3FA22818}"/>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764730C7-9B11-744E-8DFD-BBB0BA63A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514F6BA-12EB-A24E-8C2B-034FE832D32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2787A26-8393-D54E-BF9D-51DD91D871F0}"/>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8" name="Platshållare för sidfot 7">
            <a:extLst>
              <a:ext uri="{FF2B5EF4-FFF2-40B4-BE49-F238E27FC236}">
                <a16:creationId xmlns:a16="http://schemas.microsoft.com/office/drawing/2014/main" id="{FC9CBC0A-9E83-9547-8163-1C9B0D25372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E135328-F53D-DC45-A9EB-C6317F1D8695}"/>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377145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EBD140-9102-3645-B743-E50650B3762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961A2EE-05DF-BF4A-8C92-76F8E6825E8C}"/>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4" name="Platshållare för sidfot 3">
            <a:extLst>
              <a:ext uri="{FF2B5EF4-FFF2-40B4-BE49-F238E27FC236}">
                <a16:creationId xmlns:a16="http://schemas.microsoft.com/office/drawing/2014/main" id="{C58EDEA3-E634-834B-8571-D1B7A87C9E5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5B6D98F-482A-DC4E-A022-4B63EA2A5CAD}"/>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168525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38E5C3E-DBD1-704D-BD4F-6AB908380B3F}"/>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3" name="Platshållare för sidfot 2">
            <a:extLst>
              <a:ext uri="{FF2B5EF4-FFF2-40B4-BE49-F238E27FC236}">
                <a16:creationId xmlns:a16="http://schemas.microsoft.com/office/drawing/2014/main" id="{3D346A45-0A31-D143-A505-F38197ADB4B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2B29F3A-108C-C04A-828C-9780A3AFDCE6}"/>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207673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75A0DC-7572-9A4F-8704-298DB786E0C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CADD22B-6720-7946-A80D-12DDAA906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0FE687B-52D0-A341-92CB-C9010CFE9D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9841257-88B3-3645-AEFC-EA44B88106D4}"/>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6" name="Platshållare för sidfot 5">
            <a:extLst>
              <a:ext uri="{FF2B5EF4-FFF2-40B4-BE49-F238E27FC236}">
                <a16:creationId xmlns:a16="http://schemas.microsoft.com/office/drawing/2014/main" id="{B3B79806-232B-984E-9EFE-63CC9D336CD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B45B78-6FE5-204D-B67C-56449C536559}"/>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77907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D346FE-5C81-D449-82F8-A4D7811BB39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E152649-2FD2-6F4B-A53C-4C3B8CCCC5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D77DEC70-8A38-EC4B-A247-CAE1FC39F7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F03D87F-9788-7F49-BF71-01DB540E8685}"/>
              </a:ext>
            </a:extLst>
          </p:cNvPr>
          <p:cNvSpPr>
            <a:spLocks noGrp="1"/>
          </p:cNvSpPr>
          <p:nvPr>
            <p:ph type="dt" sz="half" idx="10"/>
          </p:nvPr>
        </p:nvSpPr>
        <p:spPr/>
        <p:txBody>
          <a:bodyPr/>
          <a:lstStyle/>
          <a:p>
            <a:fld id="{975AE7BA-3F0C-C94C-BD13-84CEFC93DA4E}" type="datetimeFigureOut">
              <a:rPr lang="sv-SE" smtClean="0"/>
              <a:t>2021-03-16</a:t>
            </a:fld>
            <a:endParaRPr lang="sv-SE"/>
          </a:p>
        </p:txBody>
      </p:sp>
      <p:sp>
        <p:nvSpPr>
          <p:cNvPr id="6" name="Platshållare för sidfot 5">
            <a:extLst>
              <a:ext uri="{FF2B5EF4-FFF2-40B4-BE49-F238E27FC236}">
                <a16:creationId xmlns:a16="http://schemas.microsoft.com/office/drawing/2014/main" id="{34E03F72-9A73-7D4C-AAAD-BEA005482C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2E07C44-3E2B-6842-B11B-E69E15779989}"/>
              </a:ext>
            </a:extLst>
          </p:cNvPr>
          <p:cNvSpPr>
            <a:spLocks noGrp="1"/>
          </p:cNvSpPr>
          <p:nvPr>
            <p:ph type="sldNum" sz="quarter" idx="12"/>
          </p:nvPr>
        </p:nvSpPr>
        <p:spPr/>
        <p:txBody>
          <a:bodyPr/>
          <a:lstStyle/>
          <a:p>
            <a:fld id="{58E19166-684F-3A48-9F8D-CFD6D4A0C3F6}" type="slidenum">
              <a:rPr lang="sv-SE" smtClean="0"/>
              <a:t>‹#›</a:t>
            </a:fld>
            <a:endParaRPr lang="sv-SE"/>
          </a:p>
        </p:txBody>
      </p:sp>
    </p:spTree>
    <p:extLst>
      <p:ext uri="{BB962C8B-B14F-4D97-AF65-F5344CB8AC3E}">
        <p14:creationId xmlns:p14="http://schemas.microsoft.com/office/powerpoint/2010/main" val="42094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3145D43-3041-0949-8F84-D6F2D854A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98033E7-3C5E-124F-A6C3-E27D1419AB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B75EA0-DD19-8249-BEA9-400E2F6EAB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5AE7BA-3F0C-C94C-BD13-84CEFC93DA4E}" type="datetimeFigureOut">
              <a:rPr lang="sv-SE" smtClean="0"/>
              <a:t>2021-03-16</a:t>
            </a:fld>
            <a:endParaRPr lang="sv-SE"/>
          </a:p>
        </p:txBody>
      </p:sp>
      <p:sp>
        <p:nvSpPr>
          <p:cNvPr id="5" name="Platshållare för sidfot 4">
            <a:extLst>
              <a:ext uri="{FF2B5EF4-FFF2-40B4-BE49-F238E27FC236}">
                <a16:creationId xmlns:a16="http://schemas.microsoft.com/office/drawing/2014/main" id="{9E9FF655-A1D7-F149-BE0F-298998E4C7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FFCE798-23B5-554A-9917-E9E4A1AA1E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19166-684F-3A48-9F8D-CFD6D4A0C3F6}" type="slidenum">
              <a:rPr lang="sv-SE" smtClean="0"/>
              <a:t>‹#›</a:t>
            </a:fld>
            <a:endParaRPr lang="sv-SE"/>
          </a:p>
        </p:txBody>
      </p:sp>
    </p:spTree>
    <p:extLst>
      <p:ext uri="{BB962C8B-B14F-4D97-AF65-F5344CB8AC3E}">
        <p14:creationId xmlns:p14="http://schemas.microsoft.com/office/powerpoint/2010/main" val="88451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v.wikipedia.org/wiki/Viva_la_vid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Stanley_County,_South_Dakota"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thomsonconsultingservicesllc.com/2013/02/25/john-locke-natural-and-social-liberty/"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t.m.wikipedia.org/wiki/File:Boston_Tea_Party_w.jpg"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elgrancapitan.org/foro/viewtopic.php?f=21&amp;t=11680&amp;start=300"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A4%D1%80%D0%B0%D0%BD%D0%BA%D0%BB%D0%B8%D0%BD,_%D0%91%D0%B5%D0%BD%D0%B4%D0%B6%D0%B0%D0%BC%D0%B8%D0%BD"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intervistato.com/2013/03/leredita-di-george-washington-e-il.html" TargetMode="Externa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Cotton_mill.jpg"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v.wikipedia.org/wiki/Barnarbete_i_Sverige" TargetMode="Externa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sv.wikipedia.org/wiki/Barnarbete"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abriellagiudici.it/i-concetti-di-occidente-e-modernizzazione/"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wikipedia.org/wiki/Kiholms_tegelbruk"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rundskoleboken.se/wiki/Amerikanska_frihetskriget"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Thirteencolonies_politics_cropped.jpg"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ACF09259-1A62-1B4C-BCB0-4EA387D238EF}"/>
              </a:ext>
            </a:extLst>
          </p:cNvPr>
          <p:cNvSpPr>
            <a:spLocks noGrp="1"/>
          </p:cNvSpPr>
          <p:nvPr>
            <p:ph type="ctrTitle"/>
          </p:nvPr>
        </p:nvSpPr>
        <p:spPr>
          <a:xfrm>
            <a:off x="908454" y="1360481"/>
            <a:ext cx="4605340" cy="2387600"/>
          </a:xfrm>
        </p:spPr>
        <p:txBody>
          <a:bodyPr>
            <a:normAutofit/>
          </a:bodyPr>
          <a:lstStyle/>
          <a:p>
            <a:pPr algn="l"/>
            <a:r>
              <a:rPr lang="sv-SE" sz="5000">
                <a:solidFill>
                  <a:schemeClr val="bg1"/>
                </a:solidFill>
              </a:rPr>
              <a:t>Revolutionernas tid</a:t>
            </a:r>
          </a:p>
        </p:txBody>
      </p:sp>
      <p:sp>
        <p:nvSpPr>
          <p:cNvPr id="3" name="Underrubrik 2">
            <a:extLst>
              <a:ext uri="{FF2B5EF4-FFF2-40B4-BE49-F238E27FC236}">
                <a16:creationId xmlns:a16="http://schemas.microsoft.com/office/drawing/2014/main" id="{A18F1D80-8318-6044-9D89-97B1FDD88FBD}"/>
              </a:ext>
            </a:extLst>
          </p:cNvPr>
          <p:cNvSpPr>
            <a:spLocks noGrp="1"/>
          </p:cNvSpPr>
          <p:nvPr>
            <p:ph type="subTitle" idx="1"/>
          </p:nvPr>
        </p:nvSpPr>
        <p:spPr>
          <a:xfrm>
            <a:off x="908454" y="3840156"/>
            <a:ext cx="4605340" cy="1655762"/>
          </a:xfrm>
        </p:spPr>
        <p:txBody>
          <a:bodyPr>
            <a:normAutofit/>
          </a:bodyPr>
          <a:lstStyle/>
          <a:p>
            <a:pPr algn="l"/>
            <a:r>
              <a:rPr lang="sv-SE" sz="2000">
                <a:solidFill>
                  <a:schemeClr val="bg1"/>
                </a:solidFill>
              </a:rPr>
              <a:t>S.169–216 </a:t>
            </a:r>
          </a:p>
          <a:p>
            <a:pPr algn="l"/>
            <a:r>
              <a:rPr lang="sv-SE" sz="2000">
                <a:solidFill>
                  <a:schemeClr val="bg1"/>
                </a:solidFill>
              </a:rPr>
              <a:t>Med några sidor som inte är relevanta</a:t>
            </a:r>
          </a:p>
        </p:txBody>
      </p:sp>
      <p:pic>
        <p:nvPicPr>
          <p:cNvPr id="5" name="Bildobjekt 4" descr="En bild som visar text, tyg, folksamling&#10;&#10;Automatiskt genererad beskrivning">
            <a:extLst>
              <a:ext uri="{FF2B5EF4-FFF2-40B4-BE49-F238E27FC236}">
                <a16:creationId xmlns:a16="http://schemas.microsoft.com/office/drawing/2014/main" id="{CB379AE3-2F61-3343-9324-38053BF0E2F0}"/>
              </a:ext>
            </a:extLst>
          </p:cNvPr>
          <p:cNvPicPr>
            <a:picLocks noChangeAspect="1"/>
          </p:cNvPicPr>
          <p:nvPr/>
        </p:nvPicPr>
        <p:blipFill rotWithShape="1">
          <a:blip r:embed="rId2">
            <a:alphaModFix/>
            <a:extLst>
              <a:ext uri="{837473B0-CC2E-450A-ABE3-18F120FF3D39}">
                <a1611:picAttrSrcUrl xmlns:a1611="http://schemas.microsoft.com/office/drawing/2016/11/main" r:id="rId3"/>
              </a:ext>
            </a:extLst>
          </a:blip>
          <a:srcRect t="200" r="1" b="1"/>
          <a:stretch/>
        </p:blipFill>
        <p:spPr>
          <a:xfrm>
            <a:off x="5800734" y="1057275"/>
            <a:ext cx="5917401" cy="4743450"/>
          </a:xfrm>
          <a:prstGeom prst="rect">
            <a:avLst/>
          </a:prstGeom>
        </p:spPr>
      </p:pic>
      <p:sp>
        <p:nvSpPr>
          <p:cNvPr id="13" name="Rectangle 12">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ruta 5">
            <a:extLst>
              <a:ext uri="{FF2B5EF4-FFF2-40B4-BE49-F238E27FC236}">
                <a16:creationId xmlns:a16="http://schemas.microsoft.com/office/drawing/2014/main" id="{21C92F76-0C6A-254F-AF59-EBCF16DC05C9}"/>
              </a:ext>
            </a:extLst>
          </p:cNvPr>
          <p:cNvSpPr txBox="1"/>
          <p:nvPr/>
        </p:nvSpPr>
        <p:spPr>
          <a:xfrm>
            <a:off x="9335752" y="5600670"/>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wikipedia.org/wiki/Viva_la_vida">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23855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text, transport, militärfordon, gammal&#10;&#10;Automatiskt genererad beskrivning">
            <a:extLst>
              <a:ext uri="{FF2B5EF4-FFF2-40B4-BE49-F238E27FC236}">
                <a16:creationId xmlns:a16="http://schemas.microsoft.com/office/drawing/2014/main" id="{050E1040-1239-854D-8E7A-DBFF91DA0C24}"/>
              </a:ext>
            </a:extLst>
          </p:cNvPr>
          <p:cNvPicPr>
            <a:picLocks noChangeAspect="1"/>
          </p:cNvPicPr>
          <p:nvPr/>
        </p:nvPicPr>
        <p:blipFill rotWithShape="1">
          <a:blip r:embed="rId2">
            <a:alphaModFix amt="35000"/>
            <a:extLst>
              <a:ext uri="{837473B0-CC2E-450A-ABE3-18F120FF3D39}">
                <a1611:picAttrSrcUrl xmlns:a1611="http://schemas.microsoft.com/office/drawing/2016/11/main" r:id="rId3"/>
              </a:ext>
            </a:extLst>
          </a:blip>
          <a:srcRect t="17279"/>
          <a:stretch/>
        </p:blipFill>
        <p:spPr>
          <a:xfrm>
            <a:off x="20" y="1"/>
            <a:ext cx="12191980" cy="6857999"/>
          </a:xfrm>
          <a:prstGeom prst="rect">
            <a:avLst/>
          </a:prstGeom>
        </p:spPr>
      </p:pic>
      <p:sp>
        <p:nvSpPr>
          <p:cNvPr id="2" name="Rubrik 1">
            <a:extLst>
              <a:ext uri="{FF2B5EF4-FFF2-40B4-BE49-F238E27FC236}">
                <a16:creationId xmlns:a16="http://schemas.microsoft.com/office/drawing/2014/main" id="{C59BB7C4-19AF-7A4C-9BB9-075EE7907CA6}"/>
              </a:ext>
            </a:extLst>
          </p:cNvPr>
          <p:cNvSpPr>
            <a:spLocks noGrp="1"/>
          </p:cNvSpPr>
          <p:nvPr>
            <p:ph type="title"/>
          </p:nvPr>
        </p:nvSpPr>
        <p:spPr>
          <a:xfrm>
            <a:off x="838201" y="1065862"/>
            <a:ext cx="3313164" cy="4726276"/>
          </a:xfrm>
        </p:spPr>
        <p:txBody>
          <a:bodyPr>
            <a:normAutofit/>
          </a:bodyPr>
          <a:lstStyle/>
          <a:p>
            <a:pPr algn="r"/>
            <a:r>
              <a:rPr lang="sv-SE" sz="4000">
                <a:solidFill>
                  <a:srgbClr val="FFFFFF"/>
                </a:solidFill>
              </a:rPr>
              <a:t>Amerikanska revolutionen</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F7A9D55C-B13A-E741-A7DE-83E5F12959A6}"/>
              </a:ext>
            </a:extLst>
          </p:cNvPr>
          <p:cNvSpPr>
            <a:spLocks noGrp="1"/>
          </p:cNvSpPr>
          <p:nvPr>
            <p:ph idx="1"/>
          </p:nvPr>
        </p:nvSpPr>
        <p:spPr>
          <a:xfrm>
            <a:off x="4653372" y="182880"/>
            <a:ext cx="7279535" cy="6475064"/>
          </a:xfrm>
        </p:spPr>
        <p:txBody>
          <a:bodyPr anchor="ctr">
            <a:normAutofit/>
          </a:bodyPr>
          <a:lstStyle/>
          <a:p>
            <a:pPr marL="0" indent="0">
              <a:buNone/>
            </a:pPr>
            <a:r>
              <a:rPr lang="sv-SE" sz="2400" dirty="0">
                <a:solidFill>
                  <a:srgbClr val="FFFFFF"/>
                </a:solidFill>
              </a:rPr>
              <a:t>Kolonierna hade dock även vissa förmåner:</a:t>
            </a:r>
          </a:p>
          <a:p>
            <a:r>
              <a:rPr lang="sv-SE" sz="2400" dirty="0">
                <a:solidFill>
                  <a:srgbClr val="FFFFFF"/>
                </a:solidFill>
              </a:rPr>
              <a:t>De skyddades av den brittiska flottan. </a:t>
            </a:r>
          </a:p>
          <a:p>
            <a:r>
              <a:rPr lang="sv-SE" sz="2400" dirty="0">
                <a:solidFill>
                  <a:srgbClr val="FFFFFF"/>
                </a:solidFill>
              </a:rPr>
              <a:t>De slapp utländsk konkurrens i handeln med Storbritannien. </a:t>
            </a:r>
          </a:p>
          <a:p>
            <a:r>
              <a:rPr lang="sv-SE" sz="2400" dirty="0">
                <a:solidFill>
                  <a:srgbClr val="FFFFFF"/>
                </a:solidFill>
              </a:rPr>
              <a:t>De brittiska myndigheterna såg även mellan fingrarna på den stora smuggelhandel som kolonierna ägnade sig åt med kolonialländerna i Karibien (framför allt Frankrike &amp; Spanien)</a:t>
            </a:r>
          </a:p>
          <a:p>
            <a:r>
              <a:rPr lang="sv-SE" sz="2400" dirty="0">
                <a:solidFill>
                  <a:srgbClr val="FFFFFF"/>
                </a:solidFill>
              </a:rPr>
              <a:t>Den nya beskattning skapade stora protester, där kolonisatörerna menade att britterna inte hade rätt att beskatta och sätta tullar på dem, eftersom de inte var representerade i det brittiska parlamentet. </a:t>
            </a:r>
          </a:p>
          <a:p>
            <a:r>
              <a:rPr lang="sv-SE" sz="2400" b="1" u="sng" dirty="0">
                <a:solidFill>
                  <a:srgbClr val="FFFFFF"/>
                </a:solidFill>
              </a:rPr>
              <a:t>No taxation </a:t>
            </a:r>
            <a:r>
              <a:rPr lang="sv-SE" sz="2400" b="1" u="sng" dirty="0" err="1">
                <a:solidFill>
                  <a:srgbClr val="FFFFFF"/>
                </a:solidFill>
              </a:rPr>
              <a:t>without</a:t>
            </a:r>
            <a:r>
              <a:rPr lang="sv-SE" sz="2400" b="1" u="sng" dirty="0">
                <a:solidFill>
                  <a:srgbClr val="FFFFFF"/>
                </a:solidFill>
              </a:rPr>
              <a:t> representation</a:t>
            </a:r>
            <a:r>
              <a:rPr lang="sv-SE" sz="2400" dirty="0">
                <a:solidFill>
                  <a:srgbClr val="FFFFFF"/>
                </a:solidFill>
              </a:rPr>
              <a:t>! klassiskt slagord från protesterna. </a:t>
            </a:r>
          </a:p>
          <a:p>
            <a:r>
              <a:rPr lang="sv-SE" sz="2400" dirty="0">
                <a:solidFill>
                  <a:srgbClr val="FFFFFF"/>
                </a:solidFill>
              </a:rPr>
              <a:t>De började bojkotta brittiska varor, då togs tullarna bort förutom den symboliska tullen på te. </a:t>
            </a:r>
          </a:p>
          <a:p>
            <a:endParaRPr lang="sv-SE" sz="1700" dirty="0">
              <a:solidFill>
                <a:srgbClr val="FFFFFF"/>
              </a:solidFill>
            </a:endParaRPr>
          </a:p>
        </p:txBody>
      </p:sp>
      <p:sp>
        <p:nvSpPr>
          <p:cNvPr id="6" name="textruta 5">
            <a:extLst>
              <a:ext uri="{FF2B5EF4-FFF2-40B4-BE49-F238E27FC236}">
                <a16:creationId xmlns:a16="http://schemas.microsoft.com/office/drawing/2014/main" id="{9328A48B-F505-CE42-BCFC-86F49BAE47A7}"/>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en.wikipedia.org/wiki/Stanley_County,_South_Dakota">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678978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ubrik 1">
            <a:extLst>
              <a:ext uri="{FF2B5EF4-FFF2-40B4-BE49-F238E27FC236}">
                <a16:creationId xmlns:a16="http://schemas.microsoft.com/office/drawing/2014/main" id="{AF7B5150-383C-174C-AA92-3105D5C268D7}"/>
              </a:ext>
            </a:extLst>
          </p:cNvPr>
          <p:cNvSpPr>
            <a:spLocks noGrp="1"/>
          </p:cNvSpPr>
          <p:nvPr>
            <p:ph type="title"/>
          </p:nvPr>
        </p:nvSpPr>
        <p:spPr>
          <a:xfrm>
            <a:off x="1137034" y="1"/>
            <a:ext cx="6881026" cy="929640"/>
          </a:xfrm>
        </p:spPr>
        <p:txBody>
          <a:bodyPr>
            <a:normAutofit/>
          </a:bodyPr>
          <a:lstStyle/>
          <a:p>
            <a:r>
              <a:rPr lang="sv-SE" dirty="0"/>
              <a:t>Amerikanska revolutionen</a:t>
            </a:r>
          </a:p>
        </p:txBody>
      </p:sp>
      <p:sp>
        <p:nvSpPr>
          <p:cNvPr id="3" name="Platshållare för innehåll 2">
            <a:extLst>
              <a:ext uri="{FF2B5EF4-FFF2-40B4-BE49-F238E27FC236}">
                <a16:creationId xmlns:a16="http://schemas.microsoft.com/office/drawing/2014/main" id="{6EFAFA16-5B35-9C49-A2CA-4E39454DA0EC}"/>
              </a:ext>
            </a:extLst>
          </p:cNvPr>
          <p:cNvSpPr>
            <a:spLocks noGrp="1"/>
          </p:cNvSpPr>
          <p:nvPr>
            <p:ph idx="1"/>
          </p:nvPr>
        </p:nvSpPr>
        <p:spPr>
          <a:xfrm>
            <a:off x="406879" y="929642"/>
            <a:ext cx="8272359" cy="5608318"/>
          </a:xfrm>
        </p:spPr>
        <p:txBody>
          <a:bodyPr>
            <a:normAutofit/>
          </a:bodyPr>
          <a:lstStyle/>
          <a:p>
            <a:r>
              <a:rPr lang="sv-SE" sz="2400" dirty="0"/>
              <a:t>Den hårdare politiken från det brittiska styret skapade opposition bland kolonierna och när regeringen beslutade om att kolonierna inte fick expandera mer väster ut än Appalacherna blev även de stora plantageägarna i de södra kolonierna oppositionella mot kronan.</a:t>
            </a:r>
          </a:p>
          <a:p>
            <a:endParaRPr lang="sv-SE" sz="2400" dirty="0"/>
          </a:p>
          <a:p>
            <a:r>
              <a:rPr lang="sv-SE" sz="2400" dirty="0"/>
              <a:t>Upplysningens idéer och tankar sprids även i kolonierna och många bönder, hantverkare och arbetare ville bli fria från det engelska styret och få till ett mer demokratiskt och självständigt samhälle.</a:t>
            </a:r>
          </a:p>
          <a:p>
            <a:pPr lvl="0"/>
            <a:endParaRPr lang="sv-SE" sz="2400" dirty="0"/>
          </a:p>
          <a:p>
            <a:pPr lvl="0"/>
            <a:r>
              <a:rPr lang="sv-SE" sz="2400" dirty="0"/>
              <a:t>John Locke – liberalismen, centrala tankar bland koloniernas revolutionärer.</a:t>
            </a:r>
          </a:p>
          <a:p>
            <a:endParaRPr lang="sv-SE" sz="1900" dirty="0"/>
          </a:p>
        </p:txBody>
      </p:sp>
      <p:pic>
        <p:nvPicPr>
          <p:cNvPr id="5" name="Bildobjekt 4" descr="En bild som visar text&#10;&#10;Automatiskt genererad beskrivning">
            <a:extLst>
              <a:ext uri="{FF2B5EF4-FFF2-40B4-BE49-F238E27FC236}">
                <a16:creationId xmlns:a16="http://schemas.microsoft.com/office/drawing/2014/main" id="{43922261-576C-3B41-B4DD-4AB13E75D98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 b="1261"/>
          <a:stretch/>
        </p:blipFill>
        <p:spPr>
          <a:xfrm>
            <a:off x="8795981" y="1649822"/>
            <a:ext cx="2906973" cy="3587787"/>
          </a:xfrm>
          <a:prstGeom prst="rect">
            <a:avLst/>
          </a:prstGeom>
        </p:spPr>
      </p:pic>
      <p:sp>
        <p:nvSpPr>
          <p:cNvPr id="6" name="textruta 5">
            <a:extLst>
              <a:ext uri="{FF2B5EF4-FFF2-40B4-BE49-F238E27FC236}">
                <a16:creationId xmlns:a16="http://schemas.microsoft.com/office/drawing/2014/main" id="{AE5218CC-EED0-6E44-979F-0930E1BF5A5E}"/>
              </a:ext>
            </a:extLst>
          </p:cNvPr>
          <p:cNvSpPr txBox="1"/>
          <p:nvPr/>
        </p:nvSpPr>
        <p:spPr>
          <a:xfrm>
            <a:off x="9168285" y="5037554"/>
            <a:ext cx="2534669"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thomsonconsultingservicesllc.com/2013/02/25/john-locke-natural-and-social-liberty/">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sv-SE" sz="700">
              <a:solidFill>
                <a:srgbClr val="FFFFFF"/>
              </a:solidFill>
            </a:endParaRPr>
          </a:p>
        </p:txBody>
      </p:sp>
    </p:spTree>
    <p:extLst>
      <p:ext uri="{BB962C8B-B14F-4D97-AF65-F5344CB8AC3E}">
        <p14:creationId xmlns:p14="http://schemas.microsoft.com/office/powerpoint/2010/main" val="10170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text, flotte&#10;&#10;Automatiskt genererad beskrivning">
            <a:extLst>
              <a:ext uri="{FF2B5EF4-FFF2-40B4-BE49-F238E27FC236}">
                <a16:creationId xmlns:a16="http://schemas.microsoft.com/office/drawing/2014/main" id="{BF229CD0-46CE-544B-888E-34AE0EC2BBE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902" t="9091" r="20304" b="-1"/>
          <a:stretch/>
        </p:blipFill>
        <p:spPr>
          <a:xfrm>
            <a:off x="3522468" y="10"/>
            <a:ext cx="8669532" cy="6857990"/>
          </a:xfrm>
          <a:prstGeom prst="rect">
            <a:avLst/>
          </a:prstGeom>
        </p:spPr>
      </p:pic>
      <p:sp>
        <p:nvSpPr>
          <p:cNvPr id="16"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2F398E57-11E1-A447-852E-CCFC0A65974A}"/>
              </a:ext>
            </a:extLst>
          </p:cNvPr>
          <p:cNvSpPr>
            <a:spLocks noGrp="1"/>
          </p:cNvSpPr>
          <p:nvPr>
            <p:ph type="title"/>
          </p:nvPr>
        </p:nvSpPr>
        <p:spPr>
          <a:xfrm>
            <a:off x="371094" y="1161288"/>
            <a:ext cx="3438144" cy="1124712"/>
          </a:xfrm>
        </p:spPr>
        <p:txBody>
          <a:bodyPr anchor="b">
            <a:normAutofit/>
          </a:bodyPr>
          <a:lstStyle/>
          <a:p>
            <a:r>
              <a:rPr lang="sv-SE" sz="2800" dirty="0"/>
              <a:t>Amerikanska revolutionen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8A461CF6-C62C-4246-BD02-62BB51F837D2}"/>
              </a:ext>
            </a:extLst>
          </p:cNvPr>
          <p:cNvSpPr>
            <a:spLocks noGrp="1"/>
          </p:cNvSpPr>
          <p:nvPr>
            <p:ph idx="1"/>
          </p:nvPr>
        </p:nvSpPr>
        <p:spPr>
          <a:xfrm>
            <a:off x="182880" y="2461767"/>
            <a:ext cx="7680960" cy="4196177"/>
          </a:xfrm>
        </p:spPr>
        <p:txBody>
          <a:bodyPr anchor="t">
            <a:normAutofit/>
          </a:bodyPr>
          <a:lstStyle/>
          <a:p>
            <a:r>
              <a:rPr lang="sv-SE" sz="2400" i="1" dirty="0"/>
              <a:t>Boston </a:t>
            </a:r>
            <a:r>
              <a:rPr lang="sv-SE" sz="2400" i="1" dirty="0" err="1"/>
              <a:t>tea</a:t>
            </a:r>
            <a:r>
              <a:rPr lang="sv-SE" sz="2400" i="1" dirty="0"/>
              <a:t> party</a:t>
            </a:r>
            <a:r>
              <a:rPr lang="sv-SE" sz="2400" dirty="0"/>
              <a:t>, där kolonialister slängde flera skeppslaster i havet i Bostons hamn – startskottet på det amerikanska frihetskriget, ledare för de amerikanska styrkorna blev George Washington. </a:t>
            </a:r>
          </a:p>
          <a:p>
            <a:endParaRPr lang="sv-SE" sz="2400" dirty="0"/>
          </a:p>
          <a:p>
            <a:r>
              <a:rPr lang="sv-SE" sz="2400" dirty="0"/>
              <a:t>4 juli 1776 utropar de 13 kolonierna sig självständiga från Storbritannien i Philadelphia, självständighetsförklaringen är starkt influerad av upplysningens tankar och den börjar med uppräkningen av de mänskliga fri- och rättigheterna. (slavar?) </a:t>
            </a:r>
          </a:p>
          <a:p>
            <a:endParaRPr lang="sv-SE" sz="1400" dirty="0"/>
          </a:p>
        </p:txBody>
      </p:sp>
      <p:sp>
        <p:nvSpPr>
          <p:cNvPr id="6" name="textruta 5">
            <a:extLst>
              <a:ext uri="{FF2B5EF4-FFF2-40B4-BE49-F238E27FC236}">
                <a16:creationId xmlns:a16="http://schemas.microsoft.com/office/drawing/2014/main" id="{B2172041-611D-7148-BB13-883811605F72}"/>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it.m.wikipedia.org/wiki/File:Boston_Tea_Party_w.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1290148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leddjur, räkor, hummer, flera&#10;&#10;Automatiskt genererad beskrivning">
            <a:extLst>
              <a:ext uri="{FF2B5EF4-FFF2-40B4-BE49-F238E27FC236}">
                <a16:creationId xmlns:a16="http://schemas.microsoft.com/office/drawing/2014/main" id="{0FAAB7F4-01CE-AC4B-B743-7E80D262CA0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2557" r="9089" b="-2"/>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AB0816E8-B15B-A14C-8915-38AE6129CD4D}"/>
              </a:ext>
            </a:extLst>
          </p:cNvPr>
          <p:cNvSpPr>
            <a:spLocks noGrp="1"/>
          </p:cNvSpPr>
          <p:nvPr>
            <p:ph type="title"/>
          </p:nvPr>
        </p:nvSpPr>
        <p:spPr>
          <a:xfrm>
            <a:off x="371094" y="18288"/>
            <a:ext cx="3438144" cy="825246"/>
          </a:xfrm>
        </p:spPr>
        <p:txBody>
          <a:bodyPr anchor="b">
            <a:normAutofit fontScale="90000"/>
          </a:bodyPr>
          <a:lstStyle/>
          <a:p>
            <a:r>
              <a:rPr lang="sv-SE" sz="2800" dirty="0"/>
              <a:t>Amerikanska revolutionen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0FF6DD13-064A-DF44-97C6-778C1D554E8A}"/>
              </a:ext>
            </a:extLst>
          </p:cNvPr>
          <p:cNvSpPr>
            <a:spLocks noGrp="1"/>
          </p:cNvSpPr>
          <p:nvPr>
            <p:ph idx="1"/>
          </p:nvPr>
        </p:nvSpPr>
        <p:spPr>
          <a:xfrm>
            <a:off x="182880" y="1353900"/>
            <a:ext cx="7818120" cy="5182711"/>
          </a:xfrm>
        </p:spPr>
        <p:txBody>
          <a:bodyPr anchor="t">
            <a:normAutofit/>
          </a:bodyPr>
          <a:lstStyle/>
          <a:p>
            <a:r>
              <a:rPr lang="sv-SE" sz="2400" dirty="0"/>
              <a:t>USA fick både militärt och ekonomiskt stöd från Frankrike och Spanien.</a:t>
            </a:r>
          </a:p>
          <a:p>
            <a:endParaRPr lang="sv-SE" sz="2400" dirty="0"/>
          </a:p>
          <a:p>
            <a:r>
              <a:rPr lang="sv-SE" sz="2400" dirty="0"/>
              <a:t>När frihetskriget tog slut 1783 erkände Storbritannien sig besegrade och kolonierna fick förbli självständiga. </a:t>
            </a:r>
          </a:p>
          <a:p>
            <a:r>
              <a:rPr lang="sv-SE" sz="2400" dirty="0"/>
              <a:t>De stora stammar av amerikanska ursprungsbefolkningen som lojalt slogs på britternas sida under hela kriget blev bland de största förlorarna i krigets efterdyningar. Eftersom kolonierna expanderade mer och mer in i deras territorier. </a:t>
            </a:r>
          </a:p>
          <a:p>
            <a:endParaRPr lang="sv-SE" sz="1400" dirty="0"/>
          </a:p>
        </p:txBody>
      </p:sp>
      <p:sp>
        <p:nvSpPr>
          <p:cNvPr id="6" name="textruta 5">
            <a:extLst>
              <a:ext uri="{FF2B5EF4-FFF2-40B4-BE49-F238E27FC236}">
                <a16:creationId xmlns:a16="http://schemas.microsoft.com/office/drawing/2014/main" id="{C6F16155-ABAD-6C4E-946B-7587C8B02DE7}"/>
              </a:ext>
            </a:extLst>
          </p:cNvPr>
          <p:cNvSpPr txBox="1"/>
          <p:nvPr/>
        </p:nvSpPr>
        <p:spPr>
          <a:xfrm>
            <a:off x="9657332" y="6657945"/>
            <a:ext cx="2534668"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www.elgrancapitan.org/foro/viewtopic.php?f=21&amp;t=11680&amp;start=300">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sv-SE" sz="700">
              <a:solidFill>
                <a:srgbClr val="FFFFFF"/>
              </a:solidFill>
            </a:endParaRPr>
          </a:p>
        </p:txBody>
      </p:sp>
    </p:spTree>
    <p:extLst>
      <p:ext uri="{BB962C8B-B14F-4D97-AF65-F5344CB8AC3E}">
        <p14:creationId xmlns:p14="http://schemas.microsoft.com/office/powerpoint/2010/main" val="208638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CD6C72-01F2-F54B-BB36-87A702EEB375}"/>
              </a:ext>
            </a:extLst>
          </p:cNvPr>
          <p:cNvSpPr>
            <a:spLocks noGrp="1"/>
          </p:cNvSpPr>
          <p:nvPr>
            <p:ph type="title"/>
          </p:nvPr>
        </p:nvSpPr>
        <p:spPr>
          <a:xfrm>
            <a:off x="801098" y="213361"/>
            <a:ext cx="6387102" cy="1097279"/>
          </a:xfrm>
        </p:spPr>
        <p:txBody>
          <a:bodyPr>
            <a:normAutofit fontScale="90000"/>
          </a:bodyPr>
          <a:lstStyle/>
          <a:p>
            <a:r>
              <a:rPr lang="sv-SE" dirty="0"/>
              <a:t>Den amerikanska författningen 1789</a:t>
            </a:r>
          </a:p>
        </p:txBody>
      </p:sp>
      <p:sp>
        <p:nvSpPr>
          <p:cNvPr id="3" name="Platshållare för innehåll 2">
            <a:extLst>
              <a:ext uri="{FF2B5EF4-FFF2-40B4-BE49-F238E27FC236}">
                <a16:creationId xmlns:a16="http://schemas.microsoft.com/office/drawing/2014/main" id="{F509C0C2-D01A-4749-8F4F-E754B7587C9E}"/>
              </a:ext>
            </a:extLst>
          </p:cNvPr>
          <p:cNvSpPr>
            <a:spLocks noGrp="1"/>
          </p:cNvSpPr>
          <p:nvPr>
            <p:ph idx="1"/>
          </p:nvPr>
        </p:nvSpPr>
        <p:spPr>
          <a:xfrm>
            <a:off x="182880" y="1432560"/>
            <a:ext cx="7680960" cy="4621106"/>
          </a:xfrm>
        </p:spPr>
        <p:txBody>
          <a:bodyPr anchor="t">
            <a:normAutofit/>
          </a:bodyPr>
          <a:lstStyle/>
          <a:p>
            <a:r>
              <a:rPr lang="sv-SE" sz="2400" dirty="0"/>
              <a:t>Hur skulle landet styras? </a:t>
            </a:r>
          </a:p>
          <a:p>
            <a:r>
              <a:rPr lang="sv-SE" sz="2400" dirty="0"/>
              <a:t>Författningen/konstitutionen skapades 1789 och gäller än idag, men 27 tillägg har lagts till eftersom man inte vill ändra i originaltexten.</a:t>
            </a:r>
          </a:p>
          <a:p>
            <a:r>
              <a:rPr lang="sv-SE" sz="2400" dirty="0"/>
              <a:t>En folkvald president, en lagstiftande kongress och den dömande Högsta domstolen </a:t>
            </a:r>
          </a:p>
          <a:p>
            <a:r>
              <a:rPr lang="sv-SE" sz="2400" dirty="0"/>
              <a:t>Delstaterna fick även en viss egen makt </a:t>
            </a:r>
            <a:r>
              <a:rPr lang="sv-SE" sz="2400"/>
              <a:t>gentemot unionen</a:t>
            </a:r>
            <a:endParaRPr lang="sv-SE" sz="2400" dirty="0"/>
          </a:p>
        </p:txBody>
      </p:sp>
      <p:sp>
        <p:nvSpPr>
          <p:cNvPr id="20" name="Freeform: Shape 1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Bildobjekt 13" descr="En bild som visar person, inomhus&#10;&#10;Automatiskt genererad beskrivning">
            <a:extLst>
              <a:ext uri="{FF2B5EF4-FFF2-40B4-BE49-F238E27FC236}">
                <a16:creationId xmlns:a16="http://schemas.microsoft.com/office/drawing/2014/main" id="{9C318634-1169-0B49-8C79-3CEB331C618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348" r="-1" b="31847"/>
          <a:stretch/>
        </p:blipFill>
        <p:spPr>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22" name="Freeform: Shape 2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Bildobjekt 10" descr="En bild som visar text, person, person, kostym&#10;&#10;Automatiskt genererad beskrivning">
            <a:extLst>
              <a:ext uri="{FF2B5EF4-FFF2-40B4-BE49-F238E27FC236}">
                <a16:creationId xmlns:a16="http://schemas.microsoft.com/office/drawing/2014/main" id="{3640937A-2856-9746-83A4-EC1BAF1CD0D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5" b="21542"/>
          <a:stretch/>
        </p:blipFill>
        <p:spPr>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12" name="textruta 11">
            <a:extLst>
              <a:ext uri="{FF2B5EF4-FFF2-40B4-BE49-F238E27FC236}">
                <a16:creationId xmlns:a16="http://schemas.microsoft.com/office/drawing/2014/main" id="{C0D6BF05-C137-1546-A345-53FB97A946C9}"/>
              </a:ext>
            </a:extLst>
          </p:cNvPr>
          <p:cNvSpPr txBox="1"/>
          <p:nvPr/>
        </p:nvSpPr>
        <p:spPr>
          <a:xfrm>
            <a:off x="9676568" y="6870700"/>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5" tooltip="http://www.intervistato.com/2013/03/leredita-di-george-washington-e-il.html">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6"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
        <p:nvSpPr>
          <p:cNvPr id="15" name="textruta 14">
            <a:extLst>
              <a:ext uri="{FF2B5EF4-FFF2-40B4-BE49-F238E27FC236}">
                <a16:creationId xmlns:a16="http://schemas.microsoft.com/office/drawing/2014/main" id="{F4E37F74-CD25-2F43-A804-12231E6CC1FF}"/>
              </a:ext>
            </a:extLst>
          </p:cNvPr>
          <p:cNvSpPr txBox="1"/>
          <p:nvPr/>
        </p:nvSpPr>
        <p:spPr>
          <a:xfrm>
            <a:off x="7281485" y="6870700"/>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ru.wikipedia.org/wiki/%D0%A4%D1%80%D0%B0%D0%BD%D0%BA%D0%BB%D0%B8%D0%BD,_%D0%91%D0%B5%D0%BD%D0%B4%D0%B6%D0%B0%D0%BC%D0%B8%D0%BD">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41894222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0DA099-BDA2-0D46-B644-94F2002445D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5263" b="16066"/>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Rubrik 1">
            <a:extLst>
              <a:ext uri="{FF2B5EF4-FFF2-40B4-BE49-F238E27FC236}">
                <a16:creationId xmlns:a16="http://schemas.microsoft.com/office/drawing/2014/main" id="{C8986F50-E9BD-4040-AC1B-85EA48631EA0}"/>
              </a:ext>
            </a:extLst>
          </p:cNvPr>
          <p:cNvSpPr>
            <a:spLocks noGrp="1"/>
          </p:cNvSpPr>
          <p:nvPr>
            <p:ph type="title"/>
          </p:nvPr>
        </p:nvSpPr>
        <p:spPr>
          <a:xfrm>
            <a:off x="709448" y="1913950"/>
            <a:ext cx="4204137" cy="1342754"/>
          </a:xfrm>
        </p:spPr>
        <p:txBody>
          <a:bodyPr>
            <a:normAutofit/>
          </a:bodyPr>
          <a:lstStyle/>
          <a:p>
            <a:pPr algn="ctr"/>
            <a:r>
              <a:rPr lang="sv-SE" sz="3600"/>
              <a:t>Den industriella revolutionen 1750 </a:t>
            </a:r>
            <a:r>
              <a:rPr lang="sv-SE" sz="3600">
                <a:sym typeface="Wingdings" pitchFamily="2" charset="2"/>
              </a:rPr>
              <a:t></a:t>
            </a:r>
            <a:r>
              <a:rPr lang="sv-SE" sz="3600"/>
              <a:t> </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3855A35B-E60F-8549-8877-5B95AD55B203}"/>
              </a:ext>
            </a:extLst>
          </p:cNvPr>
          <p:cNvSpPr>
            <a:spLocks noGrp="1"/>
          </p:cNvSpPr>
          <p:nvPr>
            <p:ph idx="1"/>
          </p:nvPr>
        </p:nvSpPr>
        <p:spPr>
          <a:xfrm>
            <a:off x="525516" y="3417573"/>
            <a:ext cx="4593021" cy="2619839"/>
          </a:xfrm>
        </p:spPr>
        <p:txBody>
          <a:bodyPr anchor="ctr">
            <a:normAutofit/>
          </a:bodyPr>
          <a:lstStyle/>
          <a:p>
            <a:r>
              <a:rPr lang="sv-SE" sz="1800" dirty="0"/>
              <a:t>Inte en revolution i samma politiska mening som de andra, men en </a:t>
            </a:r>
            <a:r>
              <a:rPr lang="sv-SE" sz="1800" dirty="0" err="1"/>
              <a:t>revolutionell</a:t>
            </a:r>
            <a:r>
              <a:rPr lang="sv-SE" sz="1800" dirty="0"/>
              <a:t> utveckling på kort tid. </a:t>
            </a:r>
          </a:p>
          <a:p>
            <a:endParaRPr lang="sv-SE" sz="1800" dirty="0"/>
          </a:p>
          <a:p>
            <a:r>
              <a:rPr lang="sv-SE" sz="1800" dirty="0"/>
              <a:t>Den industriella revolutionen startade under 1700-talets andra hälft i Storbritannien, varför?</a:t>
            </a:r>
          </a:p>
          <a:p>
            <a:endParaRPr lang="sv-SE" sz="1800" dirty="0"/>
          </a:p>
        </p:txBody>
      </p:sp>
      <p:sp>
        <p:nvSpPr>
          <p:cNvPr id="6" name="textruta 5">
            <a:extLst>
              <a:ext uri="{FF2B5EF4-FFF2-40B4-BE49-F238E27FC236}">
                <a16:creationId xmlns:a16="http://schemas.microsoft.com/office/drawing/2014/main" id="{59D2C48C-BE32-3A47-90ED-F6A0370F5F7A}"/>
              </a:ext>
            </a:extLst>
          </p:cNvPr>
          <p:cNvSpPr txBox="1"/>
          <p:nvPr/>
        </p:nvSpPr>
        <p:spPr>
          <a:xfrm>
            <a:off x="9809617"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Cotton_mill.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070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2">
            <a:extLst>
              <a:ext uri="{FF2B5EF4-FFF2-40B4-BE49-F238E27FC236}">
                <a16:creationId xmlns:a16="http://schemas.microsoft.com/office/drawing/2014/main" id="{D4002C43-9750-4CF4-AD70-C1A40DE43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EE80B31-F01F-BE4D-87D2-B11C91BCE1A3}"/>
              </a:ext>
            </a:extLst>
          </p:cNvPr>
          <p:cNvSpPr>
            <a:spLocks noGrp="1"/>
          </p:cNvSpPr>
          <p:nvPr>
            <p:ph type="title"/>
          </p:nvPr>
        </p:nvSpPr>
        <p:spPr>
          <a:xfrm>
            <a:off x="1252800" y="121920"/>
            <a:ext cx="10153650" cy="870135"/>
          </a:xfrm>
        </p:spPr>
        <p:txBody>
          <a:bodyPr anchor="t">
            <a:normAutofit fontScale="90000"/>
          </a:bodyPr>
          <a:lstStyle/>
          <a:p>
            <a:r>
              <a:rPr lang="sv-SE" b="1" dirty="0"/>
              <a:t>Förutsättningar &amp; Orsaker </a:t>
            </a:r>
            <a:br>
              <a:rPr lang="sv-SE" dirty="0"/>
            </a:br>
            <a:endParaRPr lang="sv-SE" 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6" name="Freeform 6">
              <a:extLst>
                <a:ext uri="{FF2B5EF4-FFF2-40B4-BE49-F238E27FC236}">
                  <a16:creationId xmlns:a16="http://schemas.microsoft.com/office/drawing/2014/main" id="{20A146A2-2790-4111-BCC4-834F801FC6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1" name="Freeform 6">
              <a:extLst>
                <a:ext uri="{FF2B5EF4-FFF2-40B4-BE49-F238E27FC236}">
                  <a16:creationId xmlns:a16="http://schemas.microsoft.com/office/drawing/2014/main" id="{EC6F16F3-9AA4-4DF7-9612-3B8565079D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Platshållare för innehåll 2">
            <a:extLst>
              <a:ext uri="{FF2B5EF4-FFF2-40B4-BE49-F238E27FC236}">
                <a16:creationId xmlns:a16="http://schemas.microsoft.com/office/drawing/2014/main" id="{36E0755C-D387-214F-99DB-68BA9804608E}"/>
              </a:ext>
            </a:extLst>
          </p:cNvPr>
          <p:cNvSpPr>
            <a:spLocks noGrp="1"/>
          </p:cNvSpPr>
          <p:nvPr>
            <p:ph idx="1"/>
          </p:nvPr>
        </p:nvSpPr>
        <p:spPr>
          <a:xfrm>
            <a:off x="672756" y="868680"/>
            <a:ext cx="9047706" cy="5262120"/>
          </a:xfrm>
        </p:spPr>
        <p:txBody>
          <a:bodyPr>
            <a:normAutofit/>
          </a:bodyPr>
          <a:lstStyle/>
          <a:p>
            <a:pPr lvl="0"/>
            <a:r>
              <a:rPr lang="sv-SE" dirty="0"/>
              <a:t>Ett effektivare jordbruk – vid tiden effektiviserades jordbruket i Storbritannien, större avkastning på jordbruken samtidigt som färre behövde arbeta i jordbruken. </a:t>
            </a:r>
          </a:p>
          <a:p>
            <a:pPr lvl="1"/>
            <a:r>
              <a:rPr lang="sv-SE" sz="2600" dirty="0"/>
              <a:t>Nya sätt att odla på (växtföljder) så man slapp lägga stor del av jorden i träda. </a:t>
            </a:r>
          </a:p>
          <a:p>
            <a:pPr lvl="1"/>
            <a:r>
              <a:rPr lang="sv-SE" sz="2600" dirty="0"/>
              <a:t>Såningsmaskiner börjar användas, var bättre och snabbare än att så för hand.  </a:t>
            </a:r>
          </a:p>
          <a:p>
            <a:endParaRPr lang="sv-SE" sz="2600" dirty="0"/>
          </a:p>
          <a:p>
            <a:r>
              <a:rPr lang="sv-SE" dirty="0"/>
              <a:t>Tack vare jordbrukets effektivisering ökade tillgången på mat, och därmed ökade folkhälsan och dödligheten minskade. Vilket ledde till en </a:t>
            </a:r>
            <a:r>
              <a:rPr lang="sv-SE" i="1" dirty="0"/>
              <a:t>befolkningsökning.</a:t>
            </a:r>
          </a:p>
          <a:p>
            <a:endParaRPr lang="sv-SE" sz="1700" dirty="0">
              <a:solidFill>
                <a:schemeClr val="tx1">
                  <a:alpha val="60000"/>
                </a:schemeClr>
              </a:solidFill>
            </a:endParaRPr>
          </a:p>
        </p:txBody>
      </p:sp>
      <p:pic>
        <p:nvPicPr>
          <p:cNvPr id="13" name="Bildobjekt 12">
            <a:extLst>
              <a:ext uri="{FF2B5EF4-FFF2-40B4-BE49-F238E27FC236}">
                <a16:creationId xmlns:a16="http://schemas.microsoft.com/office/drawing/2014/main" id="{A2BE6AB5-3E69-1747-B816-04C9B166156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108" r="6800" b="3"/>
          <a:stretch/>
        </p:blipFill>
        <p:spPr>
          <a:xfrm>
            <a:off x="9778427" y="464437"/>
            <a:ext cx="2208067" cy="2205387"/>
          </a:xfrm>
          <a:custGeom>
            <a:avLst/>
            <a:gdLst/>
            <a:ahLst/>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lnTo>
                  <a:pt x="1104034" y="0"/>
                </a:lnTo>
                <a:close/>
              </a:path>
            </a:pathLst>
          </a:custGeom>
        </p:spPr>
      </p:pic>
      <p:pic>
        <p:nvPicPr>
          <p:cNvPr id="9" name="Bildobjekt 8" descr="En bild som visar svart, vit&#10;&#10;Automatiskt genererad beskrivning">
            <a:extLst>
              <a:ext uri="{FF2B5EF4-FFF2-40B4-BE49-F238E27FC236}">
                <a16:creationId xmlns:a16="http://schemas.microsoft.com/office/drawing/2014/main" id="{42CF0844-7D83-3B44-ABD7-F612752F4D74}"/>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1439" r="4472" b="1"/>
          <a:stretch/>
        </p:blipFill>
        <p:spPr>
          <a:xfrm>
            <a:off x="9514957" y="3134261"/>
            <a:ext cx="2735006" cy="2731684"/>
          </a:xfrm>
          <a:custGeom>
            <a:avLst/>
            <a:gdLst/>
            <a:ahLst/>
            <a:cxnLst/>
            <a:rect l="l" t="t" r="r" b="b"/>
            <a:pathLst>
              <a:path w="2208067" h="2205387">
                <a:moveTo>
                  <a:pt x="1104034" y="0"/>
                </a:moveTo>
                <a:lnTo>
                  <a:pt x="1125458" y="2008"/>
                </a:lnTo>
                <a:lnTo>
                  <a:pt x="1146213" y="7364"/>
                </a:lnTo>
                <a:lnTo>
                  <a:pt x="1166298" y="15399"/>
                </a:lnTo>
                <a:lnTo>
                  <a:pt x="1187053" y="25441"/>
                </a:lnTo>
                <a:lnTo>
                  <a:pt x="1206470" y="36823"/>
                </a:lnTo>
                <a:lnTo>
                  <a:pt x="1226555" y="48875"/>
                </a:lnTo>
                <a:lnTo>
                  <a:pt x="1246641" y="59586"/>
                </a:lnTo>
                <a:lnTo>
                  <a:pt x="1266726" y="70298"/>
                </a:lnTo>
                <a:lnTo>
                  <a:pt x="1286811" y="78332"/>
                </a:lnTo>
                <a:lnTo>
                  <a:pt x="1307567" y="83689"/>
                </a:lnTo>
                <a:lnTo>
                  <a:pt x="1328322" y="86367"/>
                </a:lnTo>
                <a:lnTo>
                  <a:pt x="1350416" y="86367"/>
                </a:lnTo>
                <a:lnTo>
                  <a:pt x="1373180" y="85029"/>
                </a:lnTo>
                <a:lnTo>
                  <a:pt x="1395942" y="82350"/>
                </a:lnTo>
                <a:lnTo>
                  <a:pt x="1418706" y="79003"/>
                </a:lnTo>
                <a:lnTo>
                  <a:pt x="1441471" y="76324"/>
                </a:lnTo>
                <a:lnTo>
                  <a:pt x="1464234" y="74315"/>
                </a:lnTo>
                <a:lnTo>
                  <a:pt x="1485659" y="74985"/>
                </a:lnTo>
                <a:lnTo>
                  <a:pt x="1506414" y="77664"/>
                </a:lnTo>
                <a:lnTo>
                  <a:pt x="1526499" y="83689"/>
                </a:lnTo>
                <a:lnTo>
                  <a:pt x="1543237" y="92393"/>
                </a:lnTo>
                <a:lnTo>
                  <a:pt x="1559305" y="103775"/>
                </a:lnTo>
                <a:lnTo>
                  <a:pt x="1573365" y="117165"/>
                </a:lnTo>
                <a:lnTo>
                  <a:pt x="1587426" y="132563"/>
                </a:lnTo>
                <a:lnTo>
                  <a:pt x="1600146" y="148632"/>
                </a:lnTo>
                <a:lnTo>
                  <a:pt x="1612866" y="165370"/>
                </a:lnTo>
                <a:lnTo>
                  <a:pt x="1625587" y="182108"/>
                </a:lnTo>
                <a:lnTo>
                  <a:pt x="1638308" y="198177"/>
                </a:lnTo>
                <a:lnTo>
                  <a:pt x="1651699" y="213575"/>
                </a:lnTo>
                <a:lnTo>
                  <a:pt x="1667097" y="226966"/>
                </a:lnTo>
                <a:lnTo>
                  <a:pt x="1681826" y="239018"/>
                </a:lnTo>
                <a:lnTo>
                  <a:pt x="1698565" y="248390"/>
                </a:lnTo>
                <a:lnTo>
                  <a:pt x="1716642" y="256425"/>
                </a:lnTo>
                <a:lnTo>
                  <a:pt x="1736058" y="263119"/>
                </a:lnTo>
                <a:lnTo>
                  <a:pt x="1756144" y="269145"/>
                </a:lnTo>
                <a:lnTo>
                  <a:pt x="1776228" y="274501"/>
                </a:lnTo>
                <a:lnTo>
                  <a:pt x="1796984" y="279857"/>
                </a:lnTo>
                <a:lnTo>
                  <a:pt x="1816399" y="285883"/>
                </a:lnTo>
                <a:lnTo>
                  <a:pt x="1835816" y="292578"/>
                </a:lnTo>
                <a:lnTo>
                  <a:pt x="1853892" y="300613"/>
                </a:lnTo>
                <a:lnTo>
                  <a:pt x="1869960" y="310655"/>
                </a:lnTo>
                <a:lnTo>
                  <a:pt x="1884691" y="322706"/>
                </a:lnTo>
                <a:lnTo>
                  <a:pt x="1896741" y="337436"/>
                </a:lnTo>
                <a:lnTo>
                  <a:pt x="1906785" y="353504"/>
                </a:lnTo>
                <a:lnTo>
                  <a:pt x="1914819" y="371581"/>
                </a:lnTo>
                <a:lnTo>
                  <a:pt x="1921514" y="390998"/>
                </a:lnTo>
                <a:lnTo>
                  <a:pt x="1927540" y="410413"/>
                </a:lnTo>
                <a:lnTo>
                  <a:pt x="1932896" y="431169"/>
                </a:lnTo>
                <a:lnTo>
                  <a:pt x="1938252" y="451253"/>
                </a:lnTo>
                <a:lnTo>
                  <a:pt x="1944278" y="471339"/>
                </a:lnTo>
                <a:lnTo>
                  <a:pt x="1950972" y="490756"/>
                </a:lnTo>
                <a:lnTo>
                  <a:pt x="1959007" y="508832"/>
                </a:lnTo>
                <a:lnTo>
                  <a:pt x="1968380" y="525570"/>
                </a:lnTo>
                <a:lnTo>
                  <a:pt x="1980431" y="540300"/>
                </a:lnTo>
                <a:lnTo>
                  <a:pt x="1993822" y="555699"/>
                </a:lnTo>
                <a:lnTo>
                  <a:pt x="2009221" y="569088"/>
                </a:lnTo>
                <a:lnTo>
                  <a:pt x="2025959" y="581810"/>
                </a:lnTo>
                <a:lnTo>
                  <a:pt x="2042697" y="594531"/>
                </a:lnTo>
                <a:lnTo>
                  <a:pt x="2059434" y="607251"/>
                </a:lnTo>
                <a:lnTo>
                  <a:pt x="2075502" y="619972"/>
                </a:lnTo>
                <a:lnTo>
                  <a:pt x="2090901" y="634032"/>
                </a:lnTo>
                <a:lnTo>
                  <a:pt x="2104293" y="648092"/>
                </a:lnTo>
                <a:lnTo>
                  <a:pt x="2115673" y="664160"/>
                </a:lnTo>
                <a:lnTo>
                  <a:pt x="2124377" y="680898"/>
                </a:lnTo>
                <a:lnTo>
                  <a:pt x="2130403" y="700983"/>
                </a:lnTo>
                <a:lnTo>
                  <a:pt x="2133081" y="721738"/>
                </a:lnTo>
                <a:lnTo>
                  <a:pt x="2133751" y="743163"/>
                </a:lnTo>
                <a:lnTo>
                  <a:pt x="2131741" y="765926"/>
                </a:lnTo>
                <a:lnTo>
                  <a:pt x="2129065" y="788690"/>
                </a:lnTo>
                <a:lnTo>
                  <a:pt x="2125717" y="811455"/>
                </a:lnTo>
                <a:lnTo>
                  <a:pt x="2123039" y="834217"/>
                </a:lnTo>
                <a:lnTo>
                  <a:pt x="2121699" y="856981"/>
                </a:lnTo>
                <a:lnTo>
                  <a:pt x="2121699" y="879075"/>
                </a:lnTo>
                <a:lnTo>
                  <a:pt x="2124377" y="899830"/>
                </a:lnTo>
                <a:lnTo>
                  <a:pt x="2129733" y="920585"/>
                </a:lnTo>
                <a:lnTo>
                  <a:pt x="2137767" y="940001"/>
                </a:lnTo>
                <a:lnTo>
                  <a:pt x="2147811" y="960086"/>
                </a:lnTo>
                <a:lnTo>
                  <a:pt x="2159193" y="980172"/>
                </a:lnTo>
                <a:lnTo>
                  <a:pt x="2171243" y="1000258"/>
                </a:lnTo>
                <a:lnTo>
                  <a:pt x="2182625" y="1019674"/>
                </a:lnTo>
                <a:lnTo>
                  <a:pt x="2192669" y="1040429"/>
                </a:lnTo>
                <a:lnTo>
                  <a:pt x="2200702" y="1060514"/>
                </a:lnTo>
                <a:lnTo>
                  <a:pt x="2206059" y="1081269"/>
                </a:lnTo>
                <a:lnTo>
                  <a:pt x="2208067" y="1102693"/>
                </a:lnTo>
                <a:lnTo>
                  <a:pt x="2206059" y="1124117"/>
                </a:lnTo>
                <a:lnTo>
                  <a:pt x="2200702" y="1144872"/>
                </a:lnTo>
                <a:lnTo>
                  <a:pt x="2192669" y="1164959"/>
                </a:lnTo>
                <a:lnTo>
                  <a:pt x="2182625" y="1185713"/>
                </a:lnTo>
                <a:lnTo>
                  <a:pt x="2171243" y="1205130"/>
                </a:lnTo>
                <a:lnTo>
                  <a:pt x="2159193" y="1225216"/>
                </a:lnTo>
                <a:lnTo>
                  <a:pt x="2147811" y="1245301"/>
                </a:lnTo>
                <a:lnTo>
                  <a:pt x="2137767" y="1265386"/>
                </a:lnTo>
                <a:lnTo>
                  <a:pt x="2129733" y="1284802"/>
                </a:lnTo>
                <a:lnTo>
                  <a:pt x="2124377" y="1305558"/>
                </a:lnTo>
                <a:lnTo>
                  <a:pt x="2121699" y="1326312"/>
                </a:lnTo>
                <a:lnTo>
                  <a:pt x="2121699" y="1348406"/>
                </a:lnTo>
                <a:lnTo>
                  <a:pt x="2123039" y="1371169"/>
                </a:lnTo>
                <a:lnTo>
                  <a:pt x="2125717" y="1393933"/>
                </a:lnTo>
                <a:lnTo>
                  <a:pt x="2129065" y="1416697"/>
                </a:lnTo>
                <a:lnTo>
                  <a:pt x="2131741" y="1439461"/>
                </a:lnTo>
                <a:lnTo>
                  <a:pt x="2133751" y="1462224"/>
                </a:lnTo>
                <a:lnTo>
                  <a:pt x="2133081" y="1483649"/>
                </a:lnTo>
                <a:lnTo>
                  <a:pt x="2130403" y="1504404"/>
                </a:lnTo>
                <a:lnTo>
                  <a:pt x="2124377" y="1524489"/>
                </a:lnTo>
                <a:lnTo>
                  <a:pt x="2115673" y="1541227"/>
                </a:lnTo>
                <a:lnTo>
                  <a:pt x="2104293" y="1557295"/>
                </a:lnTo>
                <a:lnTo>
                  <a:pt x="2090901" y="1571355"/>
                </a:lnTo>
                <a:lnTo>
                  <a:pt x="2075502" y="1585414"/>
                </a:lnTo>
                <a:lnTo>
                  <a:pt x="2059434" y="1598135"/>
                </a:lnTo>
                <a:lnTo>
                  <a:pt x="2042697" y="1610856"/>
                </a:lnTo>
                <a:lnTo>
                  <a:pt x="2025959" y="1623577"/>
                </a:lnTo>
                <a:lnTo>
                  <a:pt x="2009221" y="1636298"/>
                </a:lnTo>
                <a:lnTo>
                  <a:pt x="1993822" y="1649688"/>
                </a:lnTo>
                <a:lnTo>
                  <a:pt x="1980431" y="1665087"/>
                </a:lnTo>
                <a:lnTo>
                  <a:pt x="1968380" y="1679817"/>
                </a:lnTo>
                <a:lnTo>
                  <a:pt x="1959007" y="1696554"/>
                </a:lnTo>
                <a:lnTo>
                  <a:pt x="1950972" y="1714631"/>
                </a:lnTo>
                <a:lnTo>
                  <a:pt x="1944278" y="1734047"/>
                </a:lnTo>
                <a:lnTo>
                  <a:pt x="1938252" y="1754133"/>
                </a:lnTo>
                <a:lnTo>
                  <a:pt x="1932896" y="1774219"/>
                </a:lnTo>
                <a:lnTo>
                  <a:pt x="1927540" y="1794974"/>
                </a:lnTo>
                <a:lnTo>
                  <a:pt x="1921514" y="1814390"/>
                </a:lnTo>
                <a:lnTo>
                  <a:pt x="1914819" y="1833805"/>
                </a:lnTo>
                <a:lnTo>
                  <a:pt x="1906785" y="1851883"/>
                </a:lnTo>
                <a:lnTo>
                  <a:pt x="1896741" y="1867952"/>
                </a:lnTo>
                <a:lnTo>
                  <a:pt x="1884691" y="1882680"/>
                </a:lnTo>
                <a:lnTo>
                  <a:pt x="1869960" y="1894732"/>
                </a:lnTo>
                <a:lnTo>
                  <a:pt x="1853892" y="1904774"/>
                </a:lnTo>
                <a:lnTo>
                  <a:pt x="1835816" y="1912808"/>
                </a:lnTo>
                <a:lnTo>
                  <a:pt x="1816399" y="1919504"/>
                </a:lnTo>
                <a:lnTo>
                  <a:pt x="1796984" y="1925529"/>
                </a:lnTo>
                <a:lnTo>
                  <a:pt x="1776228" y="1930886"/>
                </a:lnTo>
                <a:lnTo>
                  <a:pt x="1756144" y="1936242"/>
                </a:lnTo>
                <a:lnTo>
                  <a:pt x="1736058" y="1942267"/>
                </a:lnTo>
                <a:lnTo>
                  <a:pt x="1716642" y="1948962"/>
                </a:lnTo>
                <a:lnTo>
                  <a:pt x="1698565" y="1956997"/>
                </a:lnTo>
                <a:lnTo>
                  <a:pt x="1681826" y="1966370"/>
                </a:lnTo>
                <a:lnTo>
                  <a:pt x="1667097" y="1978420"/>
                </a:lnTo>
                <a:lnTo>
                  <a:pt x="1651699" y="1991811"/>
                </a:lnTo>
                <a:lnTo>
                  <a:pt x="1638308" y="2007210"/>
                </a:lnTo>
                <a:lnTo>
                  <a:pt x="1625587" y="2023278"/>
                </a:lnTo>
                <a:lnTo>
                  <a:pt x="1612866" y="2040016"/>
                </a:lnTo>
                <a:lnTo>
                  <a:pt x="1600146" y="2056754"/>
                </a:lnTo>
                <a:lnTo>
                  <a:pt x="1587426" y="2072823"/>
                </a:lnTo>
                <a:lnTo>
                  <a:pt x="1573365" y="2088222"/>
                </a:lnTo>
                <a:lnTo>
                  <a:pt x="1559305" y="2101612"/>
                </a:lnTo>
                <a:lnTo>
                  <a:pt x="1543237" y="2112994"/>
                </a:lnTo>
                <a:lnTo>
                  <a:pt x="1526499" y="2121698"/>
                </a:lnTo>
                <a:lnTo>
                  <a:pt x="1506414" y="2127723"/>
                </a:lnTo>
                <a:lnTo>
                  <a:pt x="1485659" y="2130402"/>
                </a:lnTo>
                <a:lnTo>
                  <a:pt x="1464234" y="2131071"/>
                </a:lnTo>
                <a:lnTo>
                  <a:pt x="1441471" y="2129062"/>
                </a:lnTo>
                <a:lnTo>
                  <a:pt x="1418706" y="2126385"/>
                </a:lnTo>
                <a:lnTo>
                  <a:pt x="1395942" y="2123036"/>
                </a:lnTo>
                <a:lnTo>
                  <a:pt x="1373180" y="2120359"/>
                </a:lnTo>
                <a:lnTo>
                  <a:pt x="1350416" y="2119020"/>
                </a:lnTo>
                <a:lnTo>
                  <a:pt x="1328322" y="2119020"/>
                </a:lnTo>
                <a:lnTo>
                  <a:pt x="1307567" y="2121698"/>
                </a:lnTo>
                <a:lnTo>
                  <a:pt x="1286811" y="2127054"/>
                </a:lnTo>
                <a:lnTo>
                  <a:pt x="1266726" y="2135088"/>
                </a:lnTo>
                <a:lnTo>
                  <a:pt x="1246641" y="2145800"/>
                </a:lnTo>
                <a:lnTo>
                  <a:pt x="1226555" y="2156513"/>
                </a:lnTo>
                <a:lnTo>
                  <a:pt x="1206470" y="2168563"/>
                </a:lnTo>
                <a:lnTo>
                  <a:pt x="1187053" y="2179945"/>
                </a:lnTo>
                <a:lnTo>
                  <a:pt x="1166298" y="2189988"/>
                </a:lnTo>
                <a:lnTo>
                  <a:pt x="1146213" y="2198023"/>
                </a:lnTo>
                <a:lnTo>
                  <a:pt x="1125458" y="2203379"/>
                </a:lnTo>
                <a:lnTo>
                  <a:pt x="1104034" y="2205387"/>
                </a:lnTo>
                <a:lnTo>
                  <a:pt x="1082609" y="2203379"/>
                </a:lnTo>
                <a:lnTo>
                  <a:pt x="1061855" y="2198023"/>
                </a:lnTo>
                <a:lnTo>
                  <a:pt x="1041769" y="2189988"/>
                </a:lnTo>
                <a:lnTo>
                  <a:pt x="1021014" y="2179945"/>
                </a:lnTo>
                <a:lnTo>
                  <a:pt x="1001598" y="2168563"/>
                </a:lnTo>
                <a:lnTo>
                  <a:pt x="981512" y="2156513"/>
                </a:lnTo>
                <a:lnTo>
                  <a:pt x="961427" y="2145800"/>
                </a:lnTo>
                <a:lnTo>
                  <a:pt x="941342" y="2135088"/>
                </a:lnTo>
                <a:lnTo>
                  <a:pt x="921925" y="2127054"/>
                </a:lnTo>
                <a:lnTo>
                  <a:pt x="900501" y="2121698"/>
                </a:lnTo>
                <a:lnTo>
                  <a:pt x="879747" y="2119020"/>
                </a:lnTo>
                <a:lnTo>
                  <a:pt x="857651" y="2119020"/>
                </a:lnTo>
                <a:lnTo>
                  <a:pt x="834888" y="2120359"/>
                </a:lnTo>
                <a:lnTo>
                  <a:pt x="812125" y="2123036"/>
                </a:lnTo>
                <a:lnTo>
                  <a:pt x="789361" y="2126385"/>
                </a:lnTo>
                <a:lnTo>
                  <a:pt x="766598" y="2129062"/>
                </a:lnTo>
                <a:lnTo>
                  <a:pt x="743834" y="2131071"/>
                </a:lnTo>
                <a:lnTo>
                  <a:pt x="722410" y="2130402"/>
                </a:lnTo>
                <a:lnTo>
                  <a:pt x="701655" y="2127723"/>
                </a:lnTo>
                <a:lnTo>
                  <a:pt x="681569" y="2121698"/>
                </a:lnTo>
                <a:lnTo>
                  <a:pt x="664831" y="2112994"/>
                </a:lnTo>
                <a:lnTo>
                  <a:pt x="648763" y="2101612"/>
                </a:lnTo>
                <a:lnTo>
                  <a:pt x="634703" y="2088222"/>
                </a:lnTo>
                <a:lnTo>
                  <a:pt x="620642" y="2072823"/>
                </a:lnTo>
                <a:lnTo>
                  <a:pt x="607922" y="2056754"/>
                </a:lnTo>
                <a:lnTo>
                  <a:pt x="595201" y="2040016"/>
                </a:lnTo>
                <a:lnTo>
                  <a:pt x="582481" y="2023278"/>
                </a:lnTo>
                <a:lnTo>
                  <a:pt x="569760" y="2007210"/>
                </a:lnTo>
                <a:lnTo>
                  <a:pt x="556368" y="1991811"/>
                </a:lnTo>
                <a:lnTo>
                  <a:pt x="540970" y="1978420"/>
                </a:lnTo>
                <a:lnTo>
                  <a:pt x="526241" y="1966370"/>
                </a:lnTo>
                <a:lnTo>
                  <a:pt x="509504" y="1956997"/>
                </a:lnTo>
                <a:lnTo>
                  <a:pt x="491426" y="1948962"/>
                </a:lnTo>
                <a:lnTo>
                  <a:pt x="472011" y="1942267"/>
                </a:lnTo>
                <a:lnTo>
                  <a:pt x="451925" y="1936242"/>
                </a:lnTo>
                <a:lnTo>
                  <a:pt x="431839" y="1930886"/>
                </a:lnTo>
                <a:lnTo>
                  <a:pt x="411084" y="1925529"/>
                </a:lnTo>
                <a:lnTo>
                  <a:pt x="391668" y="1919504"/>
                </a:lnTo>
                <a:lnTo>
                  <a:pt x="372252" y="1912808"/>
                </a:lnTo>
                <a:lnTo>
                  <a:pt x="354176" y="1904774"/>
                </a:lnTo>
                <a:lnTo>
                  <a:pt x="338107" y="1894732"/>
                </a:lnTo>
                <a:lnTo>
                  <a:pt x="323377" y="1882680"/>
                </a:lnTo>
                <a:lnTo>
                  <a:pt x="311327" y="1867952"/>
                </a:lnTo>
                <a:lnTo>
                  <a:pt x="301283" y="1851883"/>
                </a:lnTo>
                <a:lnTo>
                  <a:pt x="293250" y="1833805"/>
                </a:lnTo>
                <a:lnTo>
                  <a:pt x="286555" y="1814390"/>
                </a:lnTo>
                <a:lnTo>
                  <a:pt x="280529" y="1794974"/>
                </a:lnTo>
                <a:lnTo>
                  <a:pt x="275173" y="1774219"/>
                </a:lnTo>
                <a:lnTo>
                  <a:pt x="269817" y="1754133"/>
                </a:lnTo>
                <a:lnTo>
                  <a:pt x="263791" y="1734047"/>
                </a:lnTo>
                <a:lnTo>
                  <a:pt x="257096" y="1714631"/>
                </a:lnTo>
                <a:lnTo>
                  <a:pt x="249062" y="1696554"/>
                </a:lnTo>
                <a:lnTo>
                  <a:pt x="239688" y="1679817"/>
                </a:lnTo>
                <a:lnTo>
                  <a:pt x="227636" y="1665087"/>
                </a:lnTo>
                <a:lnTo>
                  <a:pt x="214246" y="1649688"/>
                </a:lnTo>
                <a:lnTo>
                  <a:pt x="198848" y="1636298"/>
                </a:lnTo>
                <a:lnTo>
                  <a:pt x="182778" y="1623577"/>
                </a:lnTo>
                <a:lnTo>
                  <a:pt x="165371" y="1610856"/>
                </a:lnTo>
                <a:lnTo>
                  <a:pt x="148634" y="1598135"/>
                </a:lnTo>
                <a:lnTo>
                  <a:pt x="132565" y="1585414"/>
                </a:lnTo>
                <a:lnTo>
                  <a:pt x="117167" y="1571355"/>
                </a:lnTo>
                <a:lnTo>
                  <a:pt x="103776" y="1557295"/>
                </a:lnTo>
                <a:lnTo>
                  <a:pt x="92394" y="1541227"/>
                </a:lnTo>
                <a:lnTo>
                  <a:pt x="83691" y="1524489"/>
                </a:lnTo>
                <a:lnTo>
                  <a:pt x="77665" y="1504404"/>
                </a:lnTo>
                <a:lnTo>
                  <a:pt x="74987" y="1483649"/>
                </a:lnTo>
                <a:lnTo>
                  <a:pt x="74317" y="1462224"/>
                </a:lnTo>
                <a:lnTo>
                  <a:pt x="76327" y="1439461"/>
                </a:lnTo>
                <a:lnTo>
                  <a:pt x="79004" y="1416697"/>
                </a:lnTo>
                <a:lnTo>
                  <a:pt x="82352" y="1393933"/>
                </a:lnTo>
                <a:lnTo>
                  <a:pt x="85030" y="1371169"/>
                </a:lnTo>
                <a:lnTo>
                  <a:pt x="86368" y="1348406"/>
                </a:lnTo>
                <a:lnTo>
                  <a:pt x="86368" y="1326312"/>
                </a:lnTo>
                <a:lnTo>
                  <a:pt x="83691" y="1305558"/>
                </a:lnTo>
                <a:lnTo>
                  <a:pt x="78334" y="1284802"/>
                </a:lnTo>
                <a:lnTo>
                  <a:pt x="70301" y="1265386"/>
                </a:lnTo>
                <a:lnTo>
                  <a:pt x="59588" y="1245301"/>
                </a:lnTo>
                <a:lnTo>
                  <a:pt x="48876" y="1225216"/>
                </a:lnTo>
                <a:lnTo>
                  <a:pt x="36825" y="1205130"/>
                </a:lnTo>
                <a:lnTo>
                  <a:pt x="25442" y="1185713"/>
                </a:lnTo>
                <a:lnTo>
                  <a:pt x="15399" y="1164959"/>
                </a:lnTo>
                <a:lnTo>
                  <a:pt x="7365" y="1144872"/>
                </a:lnTo>
                <a:lnTo>
                  <a:pt x="2009" y="1124117"/>
                </a:lnTo>
                <a:lnTo>
                  <a:pt x="0" y="1102693"/>
                </a:lnTo>
                <a:lnTo>
                  <a:pt x="2009" y="1081269"/>
                </a:lnTo>
                <a:lnTo>
                  <a:pt x="7365" y="1060514"/>
                </a:lnTo>
                <a:lnTo>
                  <a:pt x="15399" y="1040429"/>
                </a:lnTo>
                <a:lnTo>
                  <a:pt x="25442" y="1019674"/>
                </a:lnTo>
                <a:lnTo>
                  <a:pt x="36825" y="1000258"/>
                </a:lnTo>
                <a:lnTo>
                  <a:pt x="48876" y="980172"/>
                </a:lnTo>
                <a:lnTo>
                  <a:pt x="59588" y="960086"/>
                </a:lnTo>
                <a:lnTo>
                  <a:pt x="70301" y="940001"/>
                </a:lnTo>
                <a:lnTo>
                  <a:pt x="78334" y="920585"/>
                </a:lnTo>
                <a:lnTo>
                  <a:pt x="83691" y="899830"/>
                </a:lnTo>
                <a:lnTo>
                  <a:pt x="86368" y="879075"/>
                </a:lnTo>
                <a:lnTo>
                  <a:pt x="86368" y="856981"/>
                </a:lnTo>
                <a:lnTo>
                  <a:pt x="85030" y="834217"/>
                </a:lnTo>
                <a:lnTo>
                  <a:pt x="82352" y="811455"/>
                </a:lnTo>
                <a:lnTo>
                  <a:pt x="79004" y="788690"/>
                </a:lnTo>
                <a:lnTo>
                  <a:pt x="76327" y="765926"/>
                </a:lnTo>
                <a:lnTo>
                  <a:pt x="74317" y="743163"/>
                </a:lnTo>
                <a:lnTo>
                  <a:pt x="74987" y="721738"/>
                </a:lnTo>
                <a:lnTo>
                  <a:pt x="77665" y="700983"/>
                </a:lnTo>
                <a:lnTo>
                  <a:pt x="83691" y="680898"/>
                </a:lnTo>
                <a:lnTo>
                  <a:pt x="92394" y="664160"/>
                </a:lnTo>
                <a:lnTo>
                  <a:pt x="103776" y="648092"/>
                </a:lnTo>
                <a:lnTo>
                  <a:pt x="117167" y="634032"/>
                </a:lnTo>
                <a:lnTo>
                  <a:pt x="132565" y="619972"/>
                </a:lnTo>
                <a:lnTo>
                  <a:pt x="148634" y="607251"/>
                </a:lnTo>
                <a:lnTo>
                  <a:pt x="165371" y="594531"/>
                </a:lnTo>
                <a:lnTo>
                  <a:pt x="182778" y="581810"/>
                </a:lnTo>
                <a:lnTo>
                  <a:pt x="198848" y="569088"/>
                </a:lnTo>
                <a:lnTo>
                  <a:pt x="214246" y="555699"/>
                </a:lnTo>
                <a:lnTo>
                  <a:pt x="227636" y="540300"/>
                </a:lnTo>
                <a:lnTo>
                  <a:pt x="239688" y="525570"/>
                </a:lnTo>
                <a:lnTo>
                  <a:pt x="249062" y="508832"/>
                </a:lnTo>
                <a:lnTo>
                  <a:pt x="257096" y="490756"/>
                </a:lnTo>
                <a:lnTo>
                  <a:pt x="263791" y="471339"/>
                </a:lnTo>
                <a:lnTo>
                  <a:pt x="269817" y="451253"/>
                </a:lnTo>
                <a:lnTo>
                  <a:pt x="275173" y="431169"/>
                </a:lnTo>
                <a:lnTo>
                  <a:pt x="280529" y="410413"/>
                </a:lnTo>
                <a:lnTo>
                  <a:pt x="286555" y="390998"/>
                </a:lnTo>
                <a:lnTo>
                  <a:pt x="293250" y="371581"/>
                </a:lnTo>
                <a:lnTo>
                  <a:pt x="301283" y="353504"/>
                </a:lnTo>
                <a:lnTo>
                  <a:pt x="311327" y="337436"/>
                </a:lnTo>
                <a:lnTo>
                  <a:pt x="323377" y="322706"/>
                </a:lnTo>
                <a:lnTo>
                  <a:pt x="338107" y="310655"/>
                </a:lnTo>
                <a:lnTo>
                  <a:pt x="354176" y="300613"/>
                </a:lnTo>
                <a:lnTo>
                  <a:pt x="372252" y="292578"/>
                </a:lnTo>
                <a:lnTo>
                  <a:pt x="391668" y="285883"/>
                </a:lnTo>
                <a:lnTo>
                  <a:pt x="411084" y="279857"/>
                </a:lnTo>
                <a:lnTo>
                  <a:pt x="431839" y="274501"/>
                </a:lnTo>
                <a:lnTo>
                  <a:pt x="451925" y="269145"/>
                </a:lnTo>
                <a:lnTo>
                  <a:pt x="472011" y="263119"/>
                </a:lnTo>
                <a:lnTo>
                  <a:pt x="491426" y="256425"/>
                </a:lnTo>
                <a:lnTo>
                  <a:pt x="509504" y="248390"/>
                </a:lnTo>
                <a:lnTo>
                  <a:pt x="526241" y="239018"/>
                </a:lnTo>
                <a:lnTo>
                  <a:pt x="540970" y="226966"/>
                </a:lnTo>
                <a:lnTo>
                  <a:pt x="556368" y="213575"/>
                </a:lnTo>
                <a:lnTo>
                  <a:pt x="569760" y="198177"/>
                </a:lnTo>
                <a:lnTo>
                  <a:pt x="582481" y="182108"/>
                </a:lnTo>
                <a:lnTo>
                  <a:pt x="595201" y="165370"/>
                </a:lnTo>
                <a:lnTo>
                  <a:pt x="607922" y="148632"/>
                </a:lnTo>
                <a:lnTo>
                  <a:pt x="620642" y="132563"/>
                </a:lnTo>
                <a:lnTo>
                  <a:pt x="634703" y="117165"/>
                </a:lnTo>
                <a:lnTo>
                  <a:pt x="648763" y="103775"/>
                </a:lnTo>
                <a:lnTo>
                  <a:pt x="664831" y="92393"/>
                </a:lnTo>
                <a:lnTo>
                  <a:pt x="681569" y="83689"/>
                </a:lnTo>
                <a:lnTo>
                  <a:pt x="701655" y="77664"/>
                </a:lnTo>
                <a:lnTo>
                  <a:pt x="722410" y="74985"/>
                </a:lnTo>
                <a:lnTo>
                  <a:pt x="743834" y="74315"/>
                </a:lnTo>
                <a:lnTo>
                  <a:pt x="766598" y="76324"/>
                </a:lnTo>
                <a:lnTo>
                  <a:pt x="789361" y="79003"/>
                </a:lnTo>
                <a:lnTo>
                  <a:pt x="812125" y="82350"/>
                </a:lnTo>
                <a:lnTo>
                  <a:pt x="834888" y="85029"/>
                </a:lnTo>
                <a:lnTo>
                  <a:pt x="857651" y="86367"/>
                </a:lnTo>
                <a:lnTo>
                  <a:pt x="879747" y="86367"/>
                </a:lnTo>
                <a:lnTo>
                  <a:pt x="900501" y="83689"/>
                </a:lnTo>
                <a:lnTo>
                  <a:pt x="921925" y="78332"/>
                </a:lnTo>
                <a:lnTo>
                  <a:pt x="941342" y="70298"/>
                </a:lnTo>
                <a:lnTo>
                  <a:pt x="961427" y="59586"/>
                </a:lnTo>
                <a:lnTo>
                  <a:pt x="981512" y="48875"/>
                </a:lnTo>
                <a:lnTo>
                  <a:pt x="1001598" y="36823"/>
                </a:lnTo>
                <a:lnTo>
                  <a:pt x="1021014" y="25441"/>
                </a:lnTo>
                <a:lnTo>
                  <a:pt x="1041769" y="15399"/>
                </a:lnTo>
                <a:lnTo>
                  <a:pt x="1061855" y="7364"/>
                </a:lnTo>
                <a:lnTo>
                  <a:pt x="1082609" y="2008"/>
                </a:lnTo>
                <a:lnTo>
                  <a:pt x="1104034" y="0"/>
                </a:lnTo>
                <a:close/>
              </a:path>
            </a:pathLst>
          </a:custGeom>
        </p:spPr>
      </p:pic>
      <p:sp>
        <p:nvSpPr>
          <p:cNvPr id="11" name="textruta 10">
            <a:extLst>
              <a:ext uri="{FF2B5EF4-FFF2-40B4-BE49-F238E27FC236}">
                <a16:creationId xmlns:a16="http://schemas.microsoft.com/office/drawing/2014/main" id="{49AA1E4C-C1B0-3B42-A4AA-50214C47DBEC}"/>
              </a:ext>
            </a:extLst>
          </p:cNvPr>
          <p:cNvSpPr txBox="1"/>
          <p:nvPr/>
        </p:nvSpPr>
        <p:spPr>
          <a:xfrm>
            <a:off x="9809617" y="6870700"/>
            <a:ext cx="2382383"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5" tooltip="https://sv.wikipedia.org/wiki/Barnarbet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
        <p:nvSpPr>
          <p:cNvPr id="14" name="textruta 13">
            <a:extLst>
              <a:ext uri="{FF2B5EF4-FFF2-40B4-BE49-F238E27FC236}">
                <a16:creationId xmlns:a16="http://schemas.microsoft.com/office/drawing/2014/main" id="{D832C711-F595-8F43-A16E-9F7149FC3EE5}"/>
              </a:ext>
            </a:extLst>
          </p:cNvPr>
          <p:cNvSpPr txBox="1"/>
          <p:nvPr/>
        </p:nvSpPr>
        <p:spPr>
          <a:xfrm>
            <a:off x="7633428" y="5499100"/>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sv.wikipedia.org/wiki/Barnarbete_i_Sverig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370860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12DE062-ABC1-D84D-ABD1-D8F3CBA1A61B}"/>
              </a:ext>
            </a:extLst>
          </p:cNvPr>
          <p:cNvSpPr>
            <a:spLocks noGrp="1"/>
          </p:cNvSpPr>
          <p:nvPr>
            <p:ph type="title"/>
          </p:nvPr>
        </p:nvSpPr>
        <p:spPr>
          <a:xfrm>
            <a:off x="1616054" y="0"/>
            <a:ext cx="8959893" cy="110465"/>
          </a:xfrm>
        </p:spPr>
        <p:txBody>
          <a:bodyPr anchor="b">
            <a:normAutofit fontScale="90000"/>
          </a:bodyPr>
          <a:lstStyle/>
          <a:p>
            <a:pPr algn="ctr"/>
            <a:endParaRPr lang="sv-SE" sz="3200" dirty="0">
              <a:solidFill>
                <a:schemeClr val="tx1">
                  <a:lumMod val="65000"/>
                  <a:lumOff val="35000"/>
                </a:schemeClr>
              </a:solidFill>
            </a:endParaRPr>
          </a:p>
        </p:txBody>
      </p:sp>
      <p:sp>
        <p:nvSpPr>
          <p:cNvPr id="3" name="Platshållare för innehåll 2">
            <a:extLst>
              <a:ext uri="{FF2B5EF4-FFF2-40B4-BE49-F238E27FC236}">
                <a16:creationId xmlns:a16="http://schemas.microsoft.com/office/drawing/2014/main" id="{C67043A9-422B-F641-AC81-8CD151959AA2}"/>
              </a:ext>
            </a:extLst>
          </p:cNvPr>
          <p:cNvSpPr>
            <a:spLocks noGrp="1"/>
          </p:cNvSpPr>
          <p:nvPr>
            <p:ph idx="1"/>
          </p:nvPr>
        </p:nvSpPr>
        <p:spPr>
          <a:xfrm>
            <a:off x="695513" y="796264"/>
            <a:ext cx="10800972" cy="5375936"/>
          </a:xfrm>
        </p:spPr>
        <p:txBody>
          <a:bodyPr anchor="t">
            <a:normAutofit/>
          </a:bodyPr>
          <a:lstStyle/>
          <a:p>
            <a:pPr lvl="0"/>
            <a:r>
              <a:rPr lang="sv-SE" dirty="0"/>
              <a:t>De stora dödliga sjukdomarna pressades även tillbaka vid denna tid. (1796-vaccin.) </a:t>
            </a:r>
          </a:p>
          <a:p>
            <a:pPr lvl="0"/>
            <a:endParaRPr lang="sv-SE" dirty="0"/>
          </a:p>
          <a:p>
            <a:pPr lvl="0"/>
            <a:r>
              <a:rPr lang="sv-SE" dirty="0"/>
              <a:t>Alla dessa orsaker ledde fram till att det fanns en växande andel av befolkningen som inte behövdes på jordbruken, dessa arbetare kunde ta anställning vid de allt fler fabriker som växte fram istället. – Detta ledde även till en stor urbanisering</a:t>
            </a:r>
          </a:p>
          <a:p>
            <a:pPr lvl="0"/>
            <a:endParaRPr lang="sv-SE" dirty="0"/>
          </a:p>
          <a:p>
            <a:pPr lvl="0"/>
            <a:r>
              <a:rPr lang="sv-SE" dirty="0"/>
              <a:t>Hemindustri – vanligare än fabriker i början. </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111215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32E0AE4-3EEE-114E-B4E8-2A21A6624BFA}"/>
              </a:ext>
            </a:extLst>
          </p:cNvPr>
          <p:cNvSpPr>
            <a:spLocks noGrp="1"/>
          </p:cNvSpPr>
          <p:nvPr>
            <p:ph type="title"/>
          </p:nvPr>
        </p:nvSpPr>
        <p:spPr>
          <a:xfrm>
            <a:off x="572493" y="238539"/>
            <a:ext cx="11018520" cy="1434415"/>
          </a:xfrm>
        </p:spPr>
        <p:txBody>
          <a:bodyPr anchor="b">
            <a:normAutofit/>
          </a:bodyPr>
          <a:lstStyle/>
          <a:p>
            <a:r>
              <a:rPr lang="sv-SE" sz="5400"/>
              <a:t>Industriella revolutionen</a:t>
            </a:r>
          </a:p>
        </p:txBody>
      </p:sp>
      <p:sp>
        <p:nvSpPr>
          <p:cNvPr id="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6BC726A2-DEBE-9B4C-93A3-71B73BF6C2AD}"/>
              </a:ext>
            </a:extLst>
          </p:cNvPr>
          <p:cNvSpPr>
            <a:spLocks noGrp="1"/>
          </p:cNvSpPr>
          <p:nvPr>
            <p:ph idx="1"/>
          </p:nvPr>
        </p:nvSpPr>
        <p:spPr>
          <a:xfrm>
            <a:off x="228600" y="1893921"/>
            <a:ext cx="7447057" cy="4634100"/>
          </a:xfrm>
        </p:spPr>
        <p:txBody>
          <a:bodyPr anchor="t">
            <a:normAutofit/>
          </a:bodyPr>
          <a:lstStyle/>
          <a:p>
            <a:pPr lvl="0"/>
            <a:r>
              <a:rPr lang="sv-SE" sz="2400" dirty="0"/>
              <a:t>Nya och effektivare uppfinningar – ångmaskinen – spinning Jenny osv.</a:t>
            </a:r>
          </a:p>
          <a:p>
            <a:pPr lvl="0"/>
            <a:r>
              <a:rPr lang="sv-SE" sz="2400" dirty="0"/>
              <a:t>Textilindustrin – den första stora gynnaren av industrialiseringen.</a:t>
            </a:r>
          </a:p>
          <a:p>
            <a:pPr lvl="0"/>
            <a:r>
              <a:rPr lang="sv-SE" sz="2400" dirty="0"/>
              <a:t>Billigare järn, sten- och brun-kol istället för träkol</a:t>
            </a:r>
          </a:p>
          <a:p>
            <a:pPr lvl="0"/>
            <a:r>
              <a:rPr lang="sv-SE" sz="2400" dirty="0"/>
              <a:t>Järnvägar – underlättade förflyttning av råvaror och producerade varor mellan städer snabbare och effektivare.</a:t>
            </a:r>
          </a:p>
          <a:p>
            <a:pPr lvl="0"/>
            <a:r>
              <a:rPr lang="sv-SE" sz="2400" dirty="0"/>
              <a:t>Handel på världshaven – (triangel handel), slavar, råvaror som socker och tobak stora importvaror , förädlade varor, tyger, sprit osv. </a:t>
            </a:r>
          </a:p>
          <a:p>
            <a:endParaRPr lang="sv-SE" sz="1700" dirty="0"/>
          </a:p>
        </p:txBody>
      </p:sp>
      <p:pic>
        <p:nvPicPr>
          <p:cNvPr id="5" name="Bildobjekt 4" descr="En bild som visar stol, av trä, möbler, säte&#10;&#10;Automatiskt genererad beskrivning">
            <a:extLst>
              <a:ext uri="{FF2B5EF4-FFF2-40B4-BE49-F238E27FC236}">
                <a16:creationId xmlns:a16="http://schemas.microsoft.com/office/drawing/2014/main" id="{B52CA2A7-3B5B-3145-8622-F0A8C4880A5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4934" r="12673" b="2"/>
          <a:stretch/>
        </p:blipFill>
        <p:spPr>
          <a:xfrm>
            <a:off x="7858538" y="1893921"/>
            <a:ext cx="3941064" cy="4096512"/>
          </a:xfrm>
          <a:prstGeom prst="rect">
            <a:avLst/>
          </a:prstGeom>
        </p:spPr>
      </p:pic>
      <p:sp>
        <p:nvSpPr>
          <p:cNvPr id="6" name="textruta 5">
            <a:extLst>
              <a:ext uri="{FF2B5EF4-FFF2-40B4-BE49-F238E27FC236}">
                <a16:creationId xmlns:a16="http://schemas.microsoft.com/office/drawing/2014/main" id="{0C4603E7-53EA-4D4C-9C6E-DF91560EFA32}"/>
              </a:ext>
            </a:extLst>
          </p:cNvPr>
          <p:cNvSpPr txBox="1"/>
          <p:nvPr/>
        </p:nvSpPr>
        <p:spPr>
          <a:xfrm>
            <a:off x="9101290" y="5990433"/>
            <a:ext cx="251543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gabriellagiudici.it/i-concetti-di-occidente-e-modernizzazione/">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sv-SE" sz="700">
              <a:solidFill>
                <a:srgbClr val="FFFFFF"/>
              </a:solidFill>
            </a:endParaRPr>
          </a:p>
        </p:txBody>
      </p:sp>
    </p:spTree>
    <p:extLst>
      <p:ext uri="{BB962C8B-B14F-4D97-AF65-F5344CB8AC3E}">
        <p14:creationId xmlns:p14="http://schemas.microsoft.com/office/powerpoint/2010/main" val="125706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B3DB24C9-21F3-AA4C-8508-0968147FFDF4}"/>
              </a:ext>
            </a:extLst>
          </p:cNvPr>
          <p:cNvSpPr>
            <a:spLocks noGrp="1"/>
          </p:cNvSpPr>
          <p:nvPr>
            <p:ph type="title"/>
          </p:nvPr>
        </p:nvSpPr>
        <p:spPr>
          <a:xfrm>
            <a:off x="803776" y="-107722"/>
            <a:ext cx="6190412" cy="1403116"/>
          </a:xfrm>
        </p:spPr>
        <p:txBody>
          <a:bodyPr anchor="b">
            <a:normAutofit/>
          </a:bodyPr>
          <a:lstStyle/>
          <a:p>
            <a:r>
              <a:rPr lang="sv-SE" sz="3900" b="1" dirty="0"/>
              <a:t>Konsekvenser</a:t>
            </a:r>
            <a:br>
              <a:rPr lang="sv-SE" sz="3900" dirty="0"/>
            </a:br>
            <a:endParaRPr lang="sv-SE" sz="3900" dirty="0"/>
          </a:p>
        </p:txBody>
      </p:sp>
      <p:cxnSp>
        <p:nvCxnSpPr>
          <p:cNvPr id="13"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7DC17E29-C447-B847-96C4-B15D3E230C81}"/>
              </a:ext>
            </a:extLst>
          </p:cNvPr>
          <p:cNvSpPr>
            <a:spLocks noGrp="1"/>
          </p:cNvSpPr>
          <p:nvPr>
            <p:ph idx="1"/>
          </p:nvPr>
        </p:nvSpPr>
        <p:spPr>
          <a:xfrm>
            <a:off x="106680" y="1295394"/>
            <a:ext cx="8046720" cy="5362549"/>
          </a:xfrm>
        </p:spPr>
        <p:txBody>
          <a:bodyPr anchor="t">
            <a:normAutofit/>
          </a:bodyPr>
          <a:lstStyle/>
          <a:p>
            <a:pPr lvl="0"/>
            <a:r>
              <a:rPr lang="sv-SE" sz="2400" dirty="0">
                <a:solidFill>
                  <a:schemeClr val="tx1">
                    <a:alpha val="80000"/>
                  </a:schemeClr>
                </a:solidFill>
              </a:rPr>
              <a:t>Stor befolkningsökning i Europa.</a:t>
            </a:r>
          </a:p>
          <a:p>
            <a:pPr lvl="0"/>
            <a:r>
              <a:rPr lang="sv-SE" sz="2400" dirty="0">
                <a:solidFill>
                  <a:schemeClr val="tx1">
                    <a:alpha val="80000"/>
                  </a:schemeClr>
                </a:solidFill>
              </a:rPr>
              <a:t>Upplysningens idéer sprids och utvecklas under denna tid.</a:t>
            </a:r>
          </a:p>
          <a:p>
            <a:pPr lvl="0"/>
            <a:r>
              <a:rPr lang="sv-SE" sz="2400" dirty="0">
                <a:solidFill>
                  <a:schemeClr val="tx1">
                    <a:alpha val="80000"/>
                  </a:schemeClr>
                </a:solidFill>
              </a:rPr>
              <a:t>Användandet av fossila bränslen (framför allt stenkol) ökar markant.</a:t>
            </a:r>
          </a:p>
          <a:p>
            <a:pPr lvl="0"/>
            <a:r>
              <a:rPr lang="sv-SE" sz="2400" dirty="0">
                <a:solidFill>
                  <a:schemeClr val="tx1">
                    <a:alpha val="80000"/>
                  </a:schemeClr>
                </a:solidFill>
              </a:rPr>
              <a:t>Klassamhället tar sin form.</a:t>
            </a:r>
          </a:p>
          <a:p>
            <a:pPr lvl="0"/>
            <a:r>
              <a:rPr lang="sv-SE" sz="2400" dirty="0">
                <a:solidFill>
                  <a:schemeClr val="tx1">
                    <a:alpha val="80000"/>
                  </a:schemeClr>
                </a:solidFill>
              </a:rPr>
              <a:t>Politiska strömningar växer fram, konservatismen, liberalismen och socialismen.</a:t>
            </a:r>
          </a:p>
          <a:p>
            <a:pPr marL="0" lvl="0" indent="0">
              <a:buNone/>
            </a:pPr>
            <a:r>
              <a:rPr lang="sv-SE" sz="2400" dirty="0">
                <a:solidFill>
                  <a:schemeClr val="tx1">
                    <a:alpha val="80000"/>
                  </a:schemeClr>
                </a:solidFill>
              </a:rPr>
              <a:t>Tron på att:</a:t>
            </a:r>
          </a:p>
          <a:p>
            <a:pPr lvl="0"/>
            <a:r>
              <a:rPr lang="sv-SE" sz="2400" dirty="0">
                <a:solidFill>
                  <a:schemeClr val="tx1">
                    <a:alpha val="80000"/>
                  </a:schemeClr>
                </a:solidFill>
              </a:rPr>
              <a:t>Världen gick att begripa, kartlägga och systematiskt förstå genom lagar och regelbundenheter. </a:t>
            </a:r>
          </a:p>
          <a:p>
            <a:pPr lvl="0"/>
            <a:r>
              <a:rPr lang="sv-SE" sz="2400" dirty="0">
                <a:solidFill>
                  <a:schemeClr val="tx1">
                    <a:alpha val="80000"/>
                  </a:schemeClr>
                </a:solidFill>
              </a:rPr>
              <a:t>Mänsklighetens villkor kunde förbättras, detta genom vetenskapen – tilltron på framtiden var stor.</a:t>
            </a:r>
          </a:p>
          <a:p>
            <a:endParaRPr lang="sv-SE" sz="1600" dirty="0">
              <a:solidFill>
                <a:schemeClr val="tx1">
                  <a:alpha val="80000"/>
                </a:schemeClr>
              </a:solidFill>
            </a:endParaRPr>
          </a:p>
        </p:txBody>
      </p:sp>
      <p:pic>
        <p:nvPicPr>
          <p:cNvPr id="5" name="Bildobjekt 4" descr="En bild som visar text, gräs, utomhus, natur&#10;&#10;Automatiskt genererad beskrivning">
            <a:extLst>
              <a:ext uri="{FF2B5EF4-FFF2-40B4-BE49-F238E27FC236}">
                <a16:creationId xmlns:a16="http://schemas.microsoft.com/office/drawing/2014/main" id="{0CC314FB-5119-3A41-A496-71D447299A6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224" r="21178" b="2"/>
          <a:stretch/>
        </p:blipFill>
        <p:spPr>
          <a:xfrm>
            <a:off x="8153400" y="1665520"/>
            <a:ext cx="3566210" cy="3566210"/>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
        <p:nvSpPr>
          <p:cNvPr id="6" name="textruta 5">
            <a:extLst>
              <a:ext uri="{FF2B5EF4-FFF2-40B4-BE49-F238E27FC236}">
                <a16:creationId xmlns:a16="http://schemas.microsoft.com/office/drawing/2014/main" id="{D8241078-A5C7-FB45-8B19-C688A61D1709}"/>
              </a:ext>
            </a:extLst>
          </p:cNvPr>
          <p:cNvSpPr txBox="1"/>
          <p:nvPr/>
        </p:nvSpPr>
        <p:spPr>
          <a:xfrm>
            <a:off x="10201188" y="6657946"/>
            <a:ext cx="1990812" cy="307777"/>
          </a:xfrm>
          <a:prstGeom prst="rect">
            <a:avLst/>
          </a:prstGeom>
          <a:solidFill>
            <a:srgbClr val="000000"/>
          </a:solidFill>
        </p:spPr>
        <p:txBody>
          <a:bodyPr wrap="square" rtlCol="0">
            <a:spAutoFit/>
          </a:bodyPr>
          <a:lstStyle/>
          <a:p>
            <a:pPr algn="r">
              <a:spcAft>
                <a:spcPts val="600"/>
              </a:spcAft>
            </a:pPr>
            <a:r>
              <a:rPr lang="sv-SE" sz="700">
                <a:solidFill>
                  <a:srgbClr val="FFFFFF"/>
                </a:solidFill>
                <a:hlinkClick r:id="rId3" tooltip="http://sv.wikipedia.org/wiki/Kiholms_tegelbruk">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284668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Bildobjekt 2" descr="En bild som visar text, båt, rad&#10;&#10;Automatiskt genererad beskrivning">
            <a:extLst>
              <a:ext uri="{FF2B5EF4-FFF2-40B4-BE49-F238E27FC236}">
                <a16:creationId xmlns:a16="http://schemas.microsoft.com/office/drawing/2014/main" id="{F846BBFA-8FF9-B94F-A529-FDFCBE871BF6}"/>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3846"/>
          <a:stretch/>
        </p:blipFill>
        <p:spPr>
          <a:xfrm>
            <a:off x="20" y="1"/>
            <a:ext cx="12191980" cy="6857999"/>
          </a:xfrm>
          <a:prstGeom prst="rect">
            <a:avLst/>
          </a:prstGeom>
        </p:spPr>
      </p:pic>
      <p:sp>
        <p:nvSpPr>
          <p:cNvPr id="4" name="Rubrik 3">
            <a:extLst>
              <a:ext uri="{FF2B5EF4-FFF2-40B4-BE49-F238E27FC236}">
                <a16:creationId xmlns:a16="http://schemas.microsoft.com/office/drawing/2014/main" id="{CC629587-0C95-3949-9EDE-48CAF5411CDA}"/>
              </a:ext>
            </a:extLst>
          </p:cNvPr>
          <p:cNvSpPr>
            <a:spLocks noGrp="1"/>
          </p:cNvSpPr>
          <p:nvPr>
            <p:ph type="ctrTitle"/>
          </p:nvPr>
        </p:nvSpPr>
        <p:spPr>
          <a:xfrm>
            <a:off x="1524000" y="1122362"/>
            <a:ext cx="9144000" cy="2900518"/>
          </a:xfrm>
        </p:spPr>
        <p:txBody>
          <a:bodyPr>
            <a:normAutofit/>
          </a:bodyPr>
          <a:lstStyle/>
          <a:p>
            <a:r>
              <a:rPr lang="sv-SE" b="1">
                <a:solidFill>
                  <a:srgbClr val="FFFFFF"/>
                </a:solidFill>
              </a:rPr>
              <a:t>Amerikanska revolutionen </a:t>
            </a:r>
            <a:br>
              <a:rPr lang="sv-SE" b="1">
                <a:solidFill>
                  <a:srgbClr val="FFFFFF"/>
                </a:solidFill>
              </a:rPr>
            </a:br>
            <a:endParaRPr lang="sv-SE">
              <a:solidFill>
                <a:srgbClr val="FFFFFF"/>
              </a:solidFill>
            </a:endParaRPr>
          </a:p>
        </p:txBody>
      </p:sp>
      <p:sp>
        <p:nvSpPr>
          <p:cNvPr id="5" name="Underrubrik 4">
            <a:extLst>
              <a:ext uri="{FF2B5EF4-FFF2-40B4-BE49-F238E27FC236}">
                <a16:creationId xmlns:a16="http://schemas.microsoft.com/office/drawing/2014/main" id="{37C69AC7-DDCA-3640-B51F-B68E2D283144}"/>
              </a:ext>
            </a:extLst>
          </p:cNvPr>
          <p:cNvSpPr>
            <a:spLocks noGrp="1"/>
          </p:cNvSpPr>
          <p:nvPr>
            <p:ph type="subTitle" idx="1"/>
          </p:nvPr>
        </p:nvSpPr>
        <p:spPr>
          <a:xfrm>
            <a:off x="1524000" y="4876800"/>
            <a:ext cx="9144000" cy="1630680"/>
          </a:xfrm>
        </p:spPr>
        <p:txBody>
          <a:bodyPr>
            <a:normAutofit/>
          </a:bodyPr>
          <a:lstStyle/>
          <a:p>
            <a:r>
              <a:rPr lang="sv-SE" dirty="0">
                <a:solidFill>
                  <a:srgbClr val="FFFFFF"/>
                </a:solidFill>
              </a:rPr>
              <a:t>1765–1783</a:t>
            </a:r>
          </a:p>
        </p:txBody>
      </p:sp>
    </p:spTree>
    <p:extLst>
      <p:ext uri="{BB962C8B-B14F-4D97-AF65-F5344CB8AC3E}">
        <p14:creationId xmlns:p14="http://schemas.microsoft.com/office/powerpoint/2010/main" val="33121227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Rubrik 1">
            <a:extLst>
              <a:ext uri="{FF2B5EF4-FFF2-40B4-BE49-F238E27FC236}">
                <a16:creationId xmlns:a16="http://schemas.microsoft.com/office/drawing/2014/main" id="{CEC26314-1462-AB47-AFD1-8921F4063254}"/>
              </a:ext>
            </a:extLst>
          </p:cNvPr>
          <p:cNvSpPr>
            <a:spLocks noGrp="1"/>
          </p:cNvSpPr>
          <p:nvPr>
            <p:ph type="title"/>
          </p:nvPr>
        </p:nvSpPr>
        <p:spPr>
          <a:xfrm>
            <a:off x="838200" y="448721"/>
            <a:ext cx="4707671" cy="1225650"/>
          </a:xfrm>
        </p:spPr>
        <p:txBody>
          <a:bodyPr anchor="b">
            <a:normAutofit/>
          </a:bodyPr>
          <a:lstStyle/>
          <a:p>
            <a:r>
              <a:rPr lang="sv-SE" sz="3800">
                <a:solidFill>
                  <a:schemeClr val="bg1"/>
                </a:solidFill>
              </a:rPr>
              <a:t>Amerikanska revolutionen</a:t>
            </a:r>
          </a:p>
        </p:txBody>
      </p:sp>
      <p:cxnSp>
        <p:nvCxnSpPr>
          <p:cNvPr id="23" name="Straight Connector 2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latshållare för innehåll 2">
            <a:extLst>
              <a:ext uri="{FF2B5EF4-FFF2-40B4-BE49-F238E27FC236}">
                <a16:creationId xmlns:a16="http://schemas.microsoft.com/office/drawing/2014/main" id="{8CC28048-3D0C-1446-825B-0DC053B5635C}"/>
              </a:ext>
            </a:extLst>
          </p:cNvPr>
          <p:cNvSpPr>
            <a:spLocks noGrp="1"/>
          </p:cNvSpPr>
          <p:nvPr>
            <p:ph idx="1"/>
          </p:nvPr>
        </p:nvSpPr>
        <p:spPr>
          <a:xfrm>
            <a:off x="243841" y="1909191"/>
            <a:ext cx="6281612" cy="4019157"/>
          </a:xfrm>
        </p:spPr>
        <p:txBody>
          <a:bodyPr>
            <a:normAutofit/>
          </a:bodyPr>
          <a:lstStyle/>
          <a:p>
            <a:r>
              <a:rPr lang="sv-SE" sz="2400" dirty="0">
                <a:solidFill>
                  <a:schemeClr val="bg1"/>
                </a:solidFill>
              </a:rPr>
              <a:t>Storbritannien hade ett antal kolonier i Nordamerika, dessa områden utökades efter 7-årskriget och freden med Frankrike 1763.</a:t>
            </a:r>
          </a:p>
          <a:p>
            <a:r>
              <a:rPr lang="sv-SE" sz="2400" dirty="0">
                <a:solidFill>
                  <a:schemeClr val="bg1"/>
                </a:solidFill>
              </a:rPr>
              <a:t> Man pratar framför allt om de 13 kolonierna på östkusten. Den brittiska befolkningen i kolonierna sågs som lika mycket medborgare som de på de brittiska öarna, med samma rättigheter och skyldigheter. </a:t>
            </a:r>
          </a:p>
          <a:p>
            <a:endParaRPr lang="sv-SE" sz="2000" dirty="0">
              <a:solidFill>
                <a:schemeClr val="bg1"/>
              </a:solidFill>
            </a:endParaRPr>
          </a:p>
        </p:txBody>
      </p:sp>
      <p:cxnSp>
        <p:nvCxnSpPr>
          <p:cNvPr id="25" name="Straight Connector 2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Bildobjekt 4" descr="En bild som visar karta&#10;&#10;Automatiskt genererad beskrivning">
            <a:extLst>
              <a:ext uri="{FF2B5EF4-FFF2-40B4-BE49-F238E27FC236}">
                <a16:creationId xmlns:a16="http://schemas.microsoft.com/office/drawing/2014/main" id="{875006F8-81D7-E346-8D37-7A9471AEBDC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758"/>
          <a:stretch/>
        </p:blipFill>
        <p:spPr>
          <a:xfrm>
            <a:off x="6525453" y="10"/>
            <a:ext cx="5666547" cy="6857990"/>
          </a:xfrm>
          <a:prstGeom prst="rect">
            <a:avLst/>
          </a:prstGeom>
        </p:spPr>
      </p:pic>
      <p:sp>
        <p:nvSpPr>
          <p:cNvPr id="6" name="textruta 5">
            <a:extLst>
              <a:ext uri="{FF2B5EF4-FFF2-40B4-BE49-F238E27FC236}">
                <a16:creationId xmlns:a16="http://schemas.microsoft.com/office/drawing/2014/main" id="{2379A27D-BA88-B34D-8966-DBEA8B36BDA6}"/>
              </a:ext>
            </a:extLst>
          </p:cNvPr>
          <p:cNvSpPr txBox="1"/>
          <p:nvPr/>
        </p:nvSpPr>
        <p:spPr>
          <a:xfrm>
            <a:off x="9809618" y="6657945"/>
            <a:ext cx="2382382" cy="200055"/>
          </a:xfrm>
          <a:prstGeom prst="rect">
            <a:avLst/>
          </a:prstGeom>
          <a:solidFill>
            <a:srgbClr val="000000"/>
          </a:solidFill>
        </p:spPr>
        <p:txBody>
          <a:bodyPr wrap="none" rtlCol="0">
            <a:spAutoFit/>
          </a:bodyPr>
          <a:lstStyle/>
          <a:p>
            <a:pPr algn="r">
              <a:spcAft>
                <a:spcPts val="600"/>
              </a:spcAft>
            </a:pPr>
            <a:r>
              <a:rPr lang="sv-SE" sz="700">
                <a:solidFill>
                  <a:srgbClr val="FFFFFF"/>
                </a:solidFill>
                <a:hlinkClick r:id="rId3" tooltip="https://commons.wikimedia.org/wiki/File:Thirteencolonies_politics_cropped.jpg">
                  <a:extLst>
                    <a:ext uri="{A12FA001-AC4F-418D-AE19-62706E023703}">
                      <ahyp:hlinkClr xmlns:ahyp="http://schemas.microsoft.com/office/drawing/2018/hyperlinkcolor" val="tx"/>
                    </a:ext>
                  </a:extLst>
                </a:hlinkClick>
              </a:rPr>
              <a:t>Det här fotot</a:t>
            </a:r>
            <a:r>
              <a:rPr lang="sv-SE" sz="700">
                <a:solidFill>
                  <a:srgbClr val="FFFFFF"/>
                </a:solidFill>
              </a:rPr>
              <a:t> av Okänd författare licensieras enligt </a:t>
            </a:r>
            <a:r>
              <a:rPr lang="sv-SE"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sv-SE" sz="700">
              <a:solidFill>
                <a:srgbClr val="FFFFFF"/>
              </a:solidFill>
            </a:endParaRPr>
          </a:p>
        </p:txBody>
      </p:sp>
    </p:spTree>
    <p:extLst>
      <p:ext uri="{BB962C8B-B14F-4D97-AF65-F5344CB8AC3E}">
        <p14:creationId xmlns:p14="http://schemas.microsoft.com/office/powerpoint/2010/main" val="37811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A4E8F2E-1462-8B47-ACA9-01C29F8B07CE}"/>
              </a:ext>
            </a:extLst>
          </p:cNvPr>
          <p:cNvSpPr>
            <a:spLocks noGrp="1"/>
          </p:cNvSpPr>
          <p:nvPr>
            <p:ph type="title"/>
          </p:nvPr>
        </p:nvSpPr>
        <p:spPr>
          <a:xfrm>
            <a:off x="1616054" y="228600"/>
            <a:ext cx="8959893" cy="1032535"/>
          </a:xfrm>
        </p:spPr>
        <p:txBody>
          <a:bodyPr anchor="b">
            <a:normAutofit/>
          </a:bodyPr>
          <a:lstStyle/>
          <a:p>
            <a:pPr algn="ctr"/>
            <a:r>
              <a:rPr lang="sv-SE" sz="3200" dirty="0">
                <a:solidFill>
                  <a:schemeClr val="tx1">
                    <a:lumMod val="65000"/>
                    <a:lumOff val="35000"/>
                  </a:schemeClr>
                </a:solidFill>
              </a:rPr>
              <a:t>Amerikanska revolutionen</a:t>
            </a:r>
          </a:p>
        </p:txBody>
      </p:sp>
      <p:sp>
        <p:nvSpPr>
          <p:cNvPr id="3" name="Platshållare för innehåll 2">
            <a:extLst>
              <a:ext uri="{FF2B5EF4-FFF2-40B4-BE49-F238E27FC236}">
                <a16:creationId xmlns:a16="http://schemas.microsoft.com/office/drawing/2014/main" id="{E9DE96B4-CE5F-DC44-94BD-065F014A7BF8}"/>
              </a:ext>
            </a:extLst>
          </p:cNvPr>
          <p:cNvSpPr>
            <a:spLocks noGrp="1"/>
          </p:cNvSpPr>
          <p:nvPr>
            <p:ph idx="1"/>
          </p:nvPr>
        </p:nvSpPr>
        <p:spPr>
          <a:xfrm>
            <a:off x="695513" y="1261134"/>
            <a:ext cx="10800972" cy="4911065"/>
          </a:xfrm>
        </p:spPr>
        <p:txBody>
          <a:bodyPr anchor="t">
            <a:normAutofit/>
          </a:bodyPr>
          <a:lstStyle/>
          <a:p>
            <a:r>
              <a:rPr lang="sv-SE" sz="2400" dirty="0">
                <a:solidFill>
                  <a:schemeClr val="tx1">
                    <a:lumMod val="65000"/>
                    <a:lumOff val="35000"/>
                  </a:schemeClr>
                </a:solidFill>
              </a:rPr>
              <a:t>Det fanns dock ett visst antal lagar som krånglade till det vardagliga livet för de som levde i kolonierna och detta skapade även irritation. </a:t>
            </a:r>
          </a:p>
          <a:p>
            <a:pPr lvl="0"/>
            <a:r>
              <a:rPr lang="sv-SE" sz="2400" dirty="0">
                <a:solidFill>
                  <a:schemeClr val="tx1">
                    <a:lumMod val="65000"/>
                    <a:lumOff val="35000"/>
                  </a:schemeClr>
                </a:solidFill>
              </a:rPr>
              <a:t>De var förbjudna att bygga masugnar och smedjor – de skulle köpa stål och järn från hemlandet.</a:t>
            </a:r>
          </a:p>
          <a:p>
            <a:pPr lvl="0"/>
            <a:r>
              <a:rPr lang="sv-SE" sz="2400" dirty="0">
                <a:solidFill>
                  <a:schemeClr val="tx1">
                    <a:lumMod val="65000"/>
                    <a:lumOff val="35000"/>
                  </a:schemeClr>
                </a:solidFill>
              </a:rPr>
              <a:t>De fick inte handla med andra länder än Storbritannien vid sina egna hamnar och vissa varor var de tvungna att alltid skeppa till Storbritannien och brittiska hamnar innan et kunde exporteras vidare. </a:t>
            </a:r>
          </a:p>
          <a:p>
            <a:pPr lvl="0"/>
            <a:r>
              <a:rPr lang="sv-SE" sz="2400" dirty="0">
                <a:solidFill>
                  <a:schemeClr val="tx1">
                    <a:lumMod val="65000"/>
                    <a:lumOff val="35000"/>
                  </a:schemeClr>
                </a:solidFill>
              </a:rPr>
              <a:t>Efter 7års-kriget behövde Storbritannien fylla på statskassan och kolonierna fick dra sitt strå till stacken med förhöjda skatter.</a:t>
            </a:r>
          </a:p>
          <a:p>
            <a:endParaRPr lang="sv-SE" sz="2000" dirty="0">
              <a:solidFill>
                <a:schemeClr val="tx1">
                  <a:lumMod val="65000"/>
                  <a:lumOff val="35000"/>
                </a:schemeClr>
              </a:solidFill>
            </a:endParaRPr>
          </a:p>
        </p:txBody>
      </p:sp>
    </p:spTree>
    <p:extLst>
      <p:ext uri="{BB962C8B-B14F-4D97-AF65-F5344CB8AC3E}">
        <p14:creationId xmlns:p14="http://schemas.microsoft.com/office/powerpoint/2010/main" val="33720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E47CBF9C57A2943AD7544974C81FB59" ma:contentTypeVersion="10" ma:contentTypeDescription="Skapa ett nytt dokument." ma:contentTypeScope="" ma:versionID="d815c6a8526486325aee0cd9a2efafec">
  <xsd:schema xmlns:xsd="http://www.w3.org/2001/XMLSchema" xmlns:xs="http://www.w3.org/2001/XMLSchema" xmlns:p="http://schemas.microsoft.com/office/2006/metadata/properties" xmlns:ns3="4bb9e4d0-3331-40a1-907f-6ebe6061426a" xmlns:ns4="3e9decdb-2e55-4588-84a0-c7967803a843" targetNamespace="http://schemas.microsoft.com/office/2006/metadata/properties" ma:root="true" ma:fieldsID="0e30dd7e237374281bfed1501f5b5787" ns3:_="" ns4:_="">
    <xsd:import namespace="4bb9e4d0-3331-40a1-907f-6ebe6061426a"/>
    <xsd:import namespace="3e9decdb-2e55-4588-84a0-c7967803a84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b9e4d0-3331-40a1-907f-6ebe6061426a"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element name="SharingHintHash" ma:index="10" nillable="true" ma:displayName="Delar tips,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9decdb-2e55-4588-84a0-c7967803a84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62460C-CB69-4C02-82A3-1DB8002A7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b9e4d0-3331-40a1-907f-6ebe6061426a"/>
    <ds:schemaRef ds:uri="3e9decdb-2e55-4588-84a0-c7967803a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0200CB-A8A4-42A3-BC23-7DB152066708}">
  <ds:schemaRefs>
    <ds:schemaRef ds:uri="http://schemas.microsoft.com/sharepoint/v3/contenttype/forms"/>
  </ds:schemaRefs>
</ds:datastoreItem>
</file>

<file path=customXml/itemProps3.xml><?xml version="1.0" encoding="utf-8"?>
<ds:datastoreItem xmlns:ds="http://schemas.openxmlformats.org/officeDocument/2006/customXml" ds:itemID="{FF1B5042-7B75-40E0-AB77-C5578B7E1A6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TotalTime>
  <Words>1015</Words>
  <Application>Microsoft Office PowerPoint</Application>
  <PresentationFormat>Bredbild</PresentationFormat>
  <Paragraphs>84</Paragraphs>
  <Slides>14</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Revolutionernas tid</vt:lpstr>
      <vt:lpstr>Den industriella revolutionen 1750  </vt:lpstr>
      <vt:lpstr>Förutsättningar &amp; Orsaker  </vt:lpstr>
      <vt:lpstr>PowerPoint-presentation</vt:lpstr>
      <vt:lpstr>Industriella revolutionen</vt:lpstr>
      <vt:lpstr>Konsekvenser </vt:lpstr>
      <vt:lpstr>Amerikanska revolutionen  </vt:lpstr>
      <vt:lpstr>Amerikanska revolutionen</vt:lpstr>
      <vt:lpstr>Amerikanska revolutionen</vt:lpstr>
      <vt:lpstr>Amerikanska revolutionen</vt:lpstr>
      <vt:lpstr>Amerikanska revolutionen</vt:lpstr>
      <vt:lpstr>Amerikanska revolutionen</vt:lpstr>
      <vt:lpstr>Amerikanska revolutionen</vt:lpstr>
      <vt:lpstr>Den amerikanska författningen 1789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Revolutionernas tid</dc:title>
  <dc:creator>Microsoft Office User</dc:creator>
  <cp:lastModifiedBy>Svensson Patrik</cp:lastModifiedBy>
  <cp:revision>4</cp:revision>
  <dcterms:created xsi:type="dcterms:W3CDTF">2021-03-16T09:33:21Z</dcterms:created>
  <dcterms:modified xsi:type="dcterms:W3CDTF">2021-03-16T12:56:08Z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0x0101009E47CBF9C57A2943AD7544974C81FB59</vt:lpwstr>
  </property>
</Properties>
</file>