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9ECAB-5416-F94D-8D44-703EA1626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5AB163-DC9B-7E4D-B738-FC2C96FB2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CD707C-97F0-EA4D-AE42-C3B9BE0C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6E2DD9-06A6-694F-BE7F-DAE654EE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991062-B232-B747-9A9D-5153FA6A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22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571E25-9064-294E-A899-A1BC0379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E4FE7D2-7368-CC4D-B43B-D1AD7DAE4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AA334A-891C-1A4B-BC9A-474E74A2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2F96D3-9127-1042-869E-FD68BC85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63D7CF-7FFB-7F47-BA0F-4C476DB6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08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E684EA1-D1C3-1A46-B3FD-71AE58EF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BE87ED-E3D9-E749-9A03-C0DD2B6BE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57723F-A5D9-364A-B790-8D4E72E1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F3E493-D6EF-9340-BD7D-42F16414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CB930C-0D4F-AC43-9A30-A7AC78DE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99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6336DE-EE76-3647-80A4-21C10EC01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F80932-BBAB-3C4A-873A-CF254EB90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F28F8C-1CA8-0347-AC64-75555137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D33B1F-7F9A-3140-BA86-70AE04F5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9022AB-9612-A84F-BF9C-A353059A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03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1BA211-72E3-664B-946F-2A96E91E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BAC417-8B67-AB4D-8818-6DA5E1EE7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DA97F6-2063-0840-8894-EC1C70DF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D12534-8C81-AA48-B7D8-E51740FB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EAF92A-B029-2F41-96C5-8CCF1563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71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D3358F-9CC2-294E-B74D-AE26A563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B2EAD6-4D90-E34D-AAC0-93549184F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10F9F3-3F69-4C4D-BD65-53C508156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EA63107-A454-B943-A63B-93211955A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391315-068D-0944-8B13-0AA2E0E3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CC5CC9-1AAC-674D-B953-233BB856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16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346145-C723-C94C-8E4E-D4B1CC68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602DDE-9B50-4A46-A742-CE3CA889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45D374-0C8B-134F-BE67-1E41506F2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570BFC-4252-B642-9C27-66A1E1586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A7E2BD3-CE80-B040-89ED-60770397D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CA323B5-781C-6F4F-B296-2CB098BE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93584CC-BE10-9E40-A5AC-DE71DD1A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4D27793-1BDE-074F-BD13-86B3BF6C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18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2EAFD3-2D0B-334B-832B-CF82489E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B448ED6-AF16-694B-AF0E-537DA4B8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8AD198-15F8-5843-B5CC-9707CEF5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84DD4F-8FC0-4F45-9C2E-43786523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26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6BB340-AFF3-6545-B48A-78E808D8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DB9631-1E72-5F4A-8541-CC66869D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1C4431-23AA-0744-814E-D40F1C08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7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3BEE0-C142-F245-9D4D-0848BAD8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5E5470-674D-0E4E-A2F5-58165E1A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427EEE-904F-1543-8C47-A7E7DB525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14A6BAD-55C5-694F-9E3F-DD1E3371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0A2AED-5952-544E-9656-00378164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4D4EB1-EA21-2F4A-8DEE-62E1D765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42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0A95A9-119F-EC43-8B1A-61631577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8E47EAB-0F68-D349-9DC1-68477D8A3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3BA9C0-F71E-C24E-99FC-EE0D0665A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929251-6584-CC48-B53F-4869BC8D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DECD299-EA26-5440-9DEB-B520C5C2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6BE1760-67C9-EC4E-BA54-1F0F3910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29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9AEE475-2B4F-A140-A2CA-742C13E4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E9B071-818B-FA40-BF82-0A4DF1079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E430F0-C3D0-8842-A4E4-9954AF401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8C3ED-70FA-1B4A-A8D3-7B4936B8D508}" type="datetimeFigureOut">
              <a:rPr lang="sv-SE" smtClean="0"/>
              <a:t>2021-04-21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CC7B7C-AF09-164D-BF40-2ED4C40BF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12D4A4-59FE-374F-BEA1-5FAA4E126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2E575-1BD9-724C-B9D6-AAC755C8CA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48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v.wikipedia.org/wiki/Arbetarr%C3%B6relsen_i_Sverig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rundskoleboken.se/wiki/F%C3%B6rsta_v%C3%A4rldskriget,_teknikutvecklingen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v.wikipedia.org/wiki/Krigspropaganda" TargetMode="Externa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sv-se/foto/ljus-eiffeltornet-frankrike-landmarke-387907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spain.com/2018/03/el-invento-de-la-bombilla-fruto-de-la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fr/lumi%C3%A8re-ampoule-filament-lampe-311119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ngelesdevillaseca.wordpress.com/2012/01/24/ganadores-del-premio-nobel-de-la-pa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fortnite-de.gamepedia.com/Dynamit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12_year_old_Newsboy._Hyman_Alpert,_been_selling_three_years._Spends_evenings_in_Boys_Club._New_Haven,_Conn._-_NARA_-_523173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questionedelladecisione.blogspot.com/2010/12/lavarsi-le-mani-fa-bene-mani-pulite-in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890BDD-0C2A-2D47-BA54-0167029CD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sv-SE" sz="4400" b="1" dirty="0"/>
              <a:t>Industriella genombrottet.</a:t>
            </a:r>
            <a:br>
              <a:rPr lang="sv-SE" sz="4400" b="1" dirty="0"/>
            </a:br>
            <a:endParaRPr lang="sv-SE" sz="44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6A96DA-2BC1-174F-AFC8-986ADF492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sv-SE" b="1"/>
              <a:t>1800-talets andra hälft.</a:t>
            </a:r>
            <a:endParaRPr lang="sv-SE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0182B0-0D30-CB49-A4BE-35CF3EB9D3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477998"/>
            <a:ext cx="10515600" cy="56989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Men </a:t>
            </a:r>
            <a:r>
              <a:rPr lang="en-US" sz="3200" dirty="0" err="1"/>
              <a:t>gapet</a:t>
            </a:r>
            <a:r>
              <a:rPr lang="en-US" sz="3200" dirty="0"/>
              <a:t> </a:t>
            </a:r>
            <a:r>
              <a:rPr lang="en-US" sz="3200" dirty="0" err="1"/>
              <a:t>mellan</a:t>
            </a:r>
            <a:r>
              <a:rPr lang="en-US" sz="3200" dirty="0"/>
              <a:t> </a:t>
            </a:r>
            <a:r>
              <a:rPr lang="en-US" sz="3200" dirty="0" err="1"/>
              <a:t>arbetarklassens</a:t>
            </a:r>
            <a:r>
              <a:rPr lang="en-US" sz="3200" dirty="0"/>
              <a:t> </a:t>
            </a:r>
            <a:r>
              <a:rPr lang="en-US" sz="3200" dirty="0" err="1"/>
              <a:t>industriarbetare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medelklassens</a:t>
            </a:r>
            <a:r>
              <a:rPr lang="en-US" sz="3200" dirty="0"/>
              <a:t> </a:t>
            </a:r>
            <a:r>
              <a:rPr lang="en-US" sz="3200" dirty="0" err="1"/>
              <a:t>levnadsstandard</a:t>
            </a:r>
            <a:r>
              <a:rPr lang="en-US" sz="3200" dirty="0"/>
              <a:t> var </a:t>
            </a:r>
            <a:r>
              <a:rPr lang="en-US" sz="3200" dirty="0" err="1"/>
              <a:t>fortfarande</a:t>
            </a:r>
            <a:r>
              <a:rPr lang="en-US" sz="3200" dirty="0"/>
              <a:t> </a:t>
            </a:r>
            <a:r>
              <a:rPr lang="en-US" sz="3200" dirty="0" err="1"/>
              <a:t>väldigt</a:t>
            </a:r>
            <a:r>
              <a:rPr lang="en-US" sz="3200" dirty="0"/>
              <a:t> </a:t>
            </a:r>
            <a:r>
              <a:rPr lang="en-US" sz="3200" dirty="0" err="1"/>
              <a:t>stort</a:t>
            </a:r>
            <a:r>
              <a:rPr lang="en-US" sz="3200" dirty="0"/>
              <a:t>. </a:t>
            </a:r>
          </a:p>
          <a:p>
            <a:endParaRPr lang="en-US" sz="3200" dirty="0"/>
          </a:p>
          <a:p>
            <a:r>
              <a:rPr lang="en-US" sz="3200" dirty="0" err="1"/>
              <a:t>Arbetsförhållandena</a:t>
            </a:r>
            <a:r>
              <a:rPr lang="en-US" sz="3200" dirty="0"/>
              <a:t> var </a:t>
            </a:r>
            <a:r>
              <a:rPr lang="en-US" sz="3200" dirty="0" err="1"/>
              <a:t>undermåliga</a:t>
            </a:r>
            <a:r>
              <a:rPr lang="en-US" sz="3200" dirty="0"/>
              <a:t> </a:t>
            </a:r>
            <a:r>
              <a:rPr lang="en-US" sz="3200" dirty="0" err="1"/>
              <a:t>där</a:t>
            </a:r>
            <a:r>
              <a:rPr lang="en-US" sz="3200" dirty="0"/>
              <a:t> </a:t>
            </a:r>
            <a:r>
              <a:rPr lang="en-US" sz="3200" dirty="0" err="1"/>
              <a:t>olyckor</a:t>
            </a:r>
            <a:r>
              <a:rPr lang="en-US" sz="3200" dirty="0"/>
              <a:t> var </a:t>
            </a:r>
            <a:r>
              <a:rPr lang="en-US" sz="3200" dirty="0" err="1"/>
              <a:t>vanliga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arbetstimmarna</a:t>
            </a:r>
            <a:r>
              <a:rPr lang="en-US" sz="3200" dirty="0"/>
              <a:t> </a:t>
            </a:r>
            <a:r>
              <a:rPr lang="en-US" sz="3200" dirty="0" err="1"/>
              <a:t>långa</a:t>
            </a:r>
            <a:r>
              <a:rPr lang="en-US" sz="3200" dirty="0"/>
              <a:t> (10-14h) </a:t>
            </a:r>
          </a:p>
          <a:p>
            <a:endParaRPr lang="en-US" sz="3200" dirty="0"/>
          </a:p>
          <a:p>
            <a:r>
              <a:rPr lang="en-US" sz="3200" dirty="0" err="1"/>
              <a:t>Sociala</a:t>
            </a:r>
            <a:r>
              <a:rPr lang="en-US" sz="3200" dirty="0"/>
              <a:t> reformer </a:t>
            </a:r>
            <a:r>
              <a:rPr lang="en-US" sz="3200" dirty="0" err="1"/>
              <a:t>för</a:t>
            </a:r>
            <a:r>
              <a:rPr lang="en-US" sz="3200" dirty="0"/>
              <a:t> </a:t>
            </a:r>
            <a:r>
              <a:rPr lang="en-US" sz="3200" dirty="0" err="1"/>
              <a:t>att</a:t>
            </a:r>
            <a:r>
              <a:rPr lang="en-US" sz="3200" dirty="0"/>
              <a:t> </a:t>
            </a:r>
            <a:r>
              <a:rPr lang="en-US" sz="3200" dirty="0" err="1"/>
              <a:t>förbättra</a:t>
            </a:r>
            <a:r>
              <a:rPr lang="en-US" sz="3200" dirty="0"/>
              <a:t> </a:t>
            </a:r>
            <a:r>
              <a:rPr lang="en-US" sz="3200" dirty="0" err="1"/>
              <a:t>industriarbetarnas</a:t>
            </a:r>
            <a:r>
              <a:rPr lang="en-US" sz="3200" dirty="0"/>
              <a:t> </a:t>
            </a:r>
            <a:r>
              <a:rPr lang="en-US" sz="3200" dirty="0" err="1"/>
              <a:t>villkor</a:t>
            </a:r>
            <a:r>
              <a:rPr lang="en-US" sz="3200" dirty="0"/>
              <a:t> </a:t>
            </a:r>
            <a:r>
              <a:rPr lang="en-US" sz="3200" dirty="0" err="1"/>
              <a:t>gjorde</a:t>
            </a:r>
            <a:r>
              <a:rPr lang="en-US" sz="3200" dirty="0"/>
              <a:t> runt om </a:t>
            </a:r>
            <a:r>
              <a:rPr lang="en-US" sz="3200" dirty="0" err="1"/>
              <a:t>i</a:t>
            </a:r>
            <a:r>
              <a:rPr lang="en-US" sz="3200" dirty="0"/>
              <a:t> Europa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Tysklad</a:t>
            </a:r>
            <a:r>
              <a:rPr lang="en-US" sz="3200" dirty="0"/>
              <a:t> var </a:t>
            </a:r>
            <a:r>
              <a:rPr lang="en-US" sz="3200" dirty="0" err="1"/>
              <a:t>först</a:t>
            </a:r>
            <a:r>
              <a:rPr lang="en-US" sz="3200" dirty="0"/>
              <a:t> med </a:t>
            </a:r>
            <a:r>
              <a:rPr lang="en-US" sz="3200" dirty="0" err="1"/>
              <a:t>sådana</a:t>
            </a:r>
            <a:r>
              <a:rPr lang="en-US" sz="3200" dirty="0"/>
              <a:t> reformer.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räd, utomhus, personer, grupp&#10;&#10;Automatiskt genererad beskrivning">
            <a:extLst>
              <a:ext uri="{FF2B5EF4-FFF2-40B4-BE49-F238E27FC236}">
                <a16:creationId xmlns:a16="http://schemas.microsoft.com/office/drawing/2014/main" id="{045EA389-1E1C-9044-8EE3-B2A33E7B0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91" r="12658" b="779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D8326E7-3600-954B-B7B3-A5635EC2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932688"/>
            <a:ext cx="5543931" cy="1510792"/>
          </a:xfrm>
        </p:spPr>
        <p:txBody>
          <a:bodyPr anchor="b">
            <a:normAutofit fontScale="90000"/>
          </a:bodyPr>
          <a:lstStyle/>
          <a:p>
            <a:r>
              <a:rPr lang="sv-SE" dirty="0"/>
              <a:t>Arbetarnas kamp – både facklig och politisk  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073BA8-E181-B84A-9D0D-B7D3D670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2619247"/>
            <a:ext cx="7243762" cy="4038697"/>
          </a:xfrm>
        </p:spPr>
        <p:txBody>
          <a:bodyPr anchor="t">
            <a:normAutofit fontScale="92500"/>
          </a:bodyPr>
          <a:lstStyle/>
          <a:p>
            <a:r>
              <a:rPr lang="sv-SE" dirty="0"/>
              <a:t>Arbetarna försökte även själva påverka sin situation genom att organisera sig i fackföreningar.</a:t>
            </a:r>
          </a:p>
          <a:p>
            <a:r>
              <a:rPr lang="sv-SE" dirty="0"/>
              <a:t> Dessa sågs som olagliga av både arbetsgivare och statsmakten. </a:t>
            </a:r>
          </a:p>
          <a:p>
            <a:r>
              <a:rPr lang="sv-SE" dirty="0"/>
              <a:t>Men vid 1870-talet så hade fackföreningar fått lagligt erkännande i stora delar av Europa.  </a:t>
            </a:r>
          </a:p>
          <a:p>
            <a:r>
              <a:rPr lang="sv-SE" dirty="0"/>
              <a:t>I flera länder växte ett nära samarbete fram mellan fackföreningar och de politiska partierna som grundade sig på Marx idéer i sin ideologi. (socialister, socialdemokrater, kommunister osv.)  </a:t>
            </a:r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FB5C0DE-759A-D24A-B6D0-0984D5A3F0EE}"/>
              </a:ext>
            </a:extLst>
          </p:cNvPr>
          <p:cNvSpPr txBox="1"/>
          <p:nvPr/>
        </p:nvSpPr>
        <p:spPr>
          <a:xfrm>
            <a:off x="9809617" y="6657945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sv.wikipedia.org/wiki/Arbetarr%C3%B6relsen_i_Sveri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37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8F23A2-D4E7-844C-997B-7256D40BE7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342" y="442913"/>
            <a:ext cx="11188191" cy="57340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Socialisterna i Tyskland utvecklades i en reformistisk riktlinje men de var ändå hatade av Bismarck. </a:t>
            </a:r>
          </a:p>
          <a:p>
            <a:r>
              <a:rPr lang="sv-SE" dirty="0"/>
              <a:t>Alla socialistiska tidningar och organisationer var förbjudna i Tyskland fram till 1890, då Bismarck avgick som rikskansler. </a:t>
            </a:r>
          </a:p>
          <a:p>
            <a:r>
              <a:rPr lang="sv-SE" dirty="0"/>
              <a:t>Från 1890 och framåt växte stödet för de tyska socialdemokraterna och de var det största partiet i den tyska riksdagen åren innan första världskriget startade. </a:t>
            </a:r>
          </a:p>
          <a:p>
            <a:r>
              <a:rPr lang="sv-SE" dirty="0"/>
              <a:t>Även i Storbritannien hade socialisterna i huvudsak en reformistisk prägel. </a:t>
            </a:r>
          </a:p>
          <a:p>
            <a:r>
              <a:rPr lang="sv-SE" dirty="0"/>
              <a:t>Labour-partiet grundades 1890. och driver på sociala reformer i landet.</a:t>
            </a:r>
          </a:p>
          <a:p>
            <a:r>
              <a:rPr lang="sv-SE" dirty="0"/>
              <a:t>Labour har sen efter första världskriget varit ett av de två stora partierna i den brittiska riksdagen, det andra är det konservativa Tories. </a:t>
            </a:r>
          </a:p>
          <a:p>
            <a:pPr marL="0"/>
            <a:endParaRPr lang="sv-SE" dirty="0"/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D00CA4-0994-594B-8A4A-EABFCD2B86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4314" y="828675"/>
            <a:ext cx="6157912" cy="57864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Den första internationalen 1864 – arbetare och arbetarvänliga tänkare välden över samlas för att diskutera socialismens fortsatta framväxt. 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r>
              <a:rPr lang="sv-SE" dirty="0"/>
              <a:t>Den andra internationalen 1889. </a:t>
            </a:r>
          </a:p>
          <a:p>
            <a:r>
              <a:rPr lang="sv-SE" dirty="0"/>
              <a:t>Beslutar om att 1 maj ska vara arbetarnas internationella demonstrationsdag.</a:t>
            </a:r>
          </a:p>
          <a:p>
            <a:endParaRPr lang="en-US" sz="1300" dirty="0"/>
          </a:p>
        </p:txBody>
      </p:sp>
      <p:pic>
        <p:nvPicPr>
          <p:cNvPr id="10" name="Picture 4" descr="1 maj 2019: Därför demonstrerar svenskarna på fel dag">
            <a:extLst>
              <a:ext uri="{FF2B5EF4-FFF2-40B4-BE49-F238E27FC236}">
                <a16:creationId xmlns:a16="http://schemas.microsoft.com/office/drawing/2014/main" id="{3D97D62E-3BD4-6344-A632-70763F173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6702"/>
          <a:stretch/>
        </p:blipFill>
        <p:spPr bwMode="auto">
          <a:xfrm>
            <a:off x="6226167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1DF09CD-25B8-4B12-8634-158BA767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1DCDDC-E189-49ED-BAB0-BF014853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30EFBC-FDAD-4CE7-8222-23968A79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E33FA7-5CA0-4E9A-8D01-D8EDB5F4C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3B2556-6E5F-2149-BDF8-51BF8186F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1996" y="757238"/>
            <a:ext cx="10668004" cy="49555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Många arbetare och sympatisörer av dem trodde att arbetarnas internationella sammanhållning skulle förhindra framtida krig. </a:t>
            </a:r>
          </a:p>
          <a:p>
            <a:r>
              <a:rPr lang="sv-SE" dirty="0"/>
              <a:t>Vilka är soldater? </a:t>
            </a:r>
          </a:p>
          <a:p>
            <a:r>
              <a:rPr lang="sv-SE" dirty="0"/>
              <a:t>Därav kom första världskriget som en chock för många socialister. </a:t>
            </a:r>
          </a:p>
          <a:p>
            <a:r>
              <a:rPr lang="sv-SE" dirty="0"/>
              <a:t>De tyska socialdemokraterna fick mycket kritik i efterhand för att ha röstat igenom ett tyskt anfallskrig.</a:t>
            </a: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Bildobjekt 4" descr="En bild som visar utomhus, gräs, vapen, skjutvapen&#10;&#10;Automatiskt genererad beskrivning">
            <a:extLst>
              <a:ext uri="{FF2B5EF4-FFF2-40B4-BE49-F238E27FC236}">
                <a16:creationId xmlns:a16="http://schemas.microsoft.com/office/drawing/2014/main" id="{216C3782-FDE4-5C47-A01D-F6749A057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3614" y="3728624"/>
            <a:ext cx="3671433" cy="2288527"/>
          </a:xfrm>
          <a:prstGeom prst="rect">
            <a:avLst/>
          </a:prstGeom>
        </p:spPr>
      </p:pic>
      <p:pic>
        <p:nvPicPr>
          <p:cNvPr id="7" name="Bildobjekt 6" descr="En bild som visar text, gräs, utomhus, bok&#10;&#10;Automatiskt genererad beskrivning">
            <a:extLst>
              <a:ext uri="{FF2B5EF4-FFF2-40B4-BE49-F238E27FC236}">
                <a16:creationId xmlns:a16="http://schemas.microsoft.com/office/drawing/2014/main" id="{95187C88-4720-674A-8A0F-70889D32E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81464" y="3571126"/>
            <a:ext cx="5005387" cy="31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944C3-5400-9E48-A02D-A691B2CC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v-SE" sz="3600" dirty="0"/>
              <a:t>Genombrottet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0E92ED-FCFE-2F4B-AC01-30A70AFD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775" y="728404"/>
            <a:ext cx="6841051" cy="5329496"/>
          </a:xfrm>
        </p:spPr>
        <p:txBody>
          <a:bodyPr anchor="ctr">
            <a:normAutofit/>
          </a:bodyPr>
          <a:lstStyle/>
          <a:p>
            <a:pPr lvl="0"/>
            <a:r>
              <a:rPr lang="sv-SE" dirty="0"/>
              <a:t>Flera nya produkter och tillverkningsprocesser. </a:t>
            </a:r>
          </a:p>
          <a:p>
            <a:pPr lvl="0"/>
            <a:r>
              <a:rPr lang="sv-SE" dirty="0"/>
              <a:t>Leder till en stor utveckling i det industriella samhället.</a:t>
            </a:r>
          </a:p>
          <a:p>
            <a:pPr lvl="0"/>
            <a:r>
              <a:rPr lang="sv-SE" dirty="0"/>
              <a:t>Liknar förutsättningarna för den industriella revolutionen </a:t>
            </a:r>
            <a:r>
              <a:rPr lang="sv-SE" dirty="0">
                <a:sym typeface="Wingdings" pitchFamily="2" charset="2"/>
              </a:rPr>
              <a:t></a:t>
            </a:r>
            <a:r>
              <a:rPr lang="sv-SE" dirty="0"/>
              <a:t> ännu större utveckling. 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054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2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9B00DD-D1A1-404B-B127-B75DA238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988" y="860029"/>
            <a:ext cx="119424" cy="111522"/>
          </a:xfrm>
        </p:spPr>
        <p:txBody>
          <a:bodyPr>
            <a:normAutofit fontScale="90000"/>
          </a:bodyPr>
          <a:lstStyle/>
          <a:p>
            <a:endParaRPr lang="sv-SE" sz="800" dirty="0">
              <a:solidFill>
                <a:srgbClr val="652B1C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CBD0C1-1826-684F-9A13-B8BABC0A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557213"/>
            <a:ext cx="6363062" cy="5619749"/>
          </a:xfrm>
        </p:spPr>
        <p:txBody>
          <a:bodyPr>
            <a:normAutofit/>
          </a:bodyPr>
          <a:lstStyle/>
          <a:p>
            <a:pPr lvl="0"/>
            <a:r>
              <a:rPr lang="sv-SE" dirty="0">
                <a:solidFill>
                  <a:srgbClr val="652B1C"/>
                </a:solidFill>
              </a:rPr>
              <a:t>Stålet blir mycket billigare och enklare att producera – Bessemerprocessen. </a:t>
            </a:r>
          </a:p>
          <a:p>
            <a:pPr lvl="0"/>
            <a:r>
              <a:rPr lang="sv-SE" dirty="0">
                <a:solidFill>
                  <a:srgbClr val="652B1C"/>
                </a:solidFill>
              </a:rPr>
              <a:t>Tydligt exempel på det bessemerprocessens effektivitet är Eiffeltornet som färdigställdes till världsutställningen 1889. Hade varit omöjligt att skapa 50 år tidigare. </a:t>
            </a:r>
          </a:p>
          <a:p>
            <a:pPr lvl="0"/>
            <a:r>
              <a:rPr lang="sv-SE" dirty="0">
                <a:solidFill>
                  <a:srgbClr val="652B1C"/>
                </a:solidFill>
              </a:rPr>
              <a:t>Stål + betong = Armerad betong, formbart och tar bort de största nackdelarna med de bägge materialen. Blir ett viktigt byggnadsmaterial i det nya industrisamhället.  </a:t>
            </a:r>
          </a:p>
          <a:p>
            <a:endParaRPr lang="sv-SE" sz="2200" dirty="0">
              <a:solidFill>
                <a:srgbClr val="652B1C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652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utomhus, torn, byggnad, natt&#10;&#10;Automatiskt genererad beskrivning">
            <a:extLst>
              <a:ext uri="{FF2B5EF4-FFF2-40B4-BE49-F238E27FC236}">
                <a16:creationId xmlns:a16="http://schemas.microsoft.com/office/drawing/2014/main" id="{A5BE7E27-D12C-7048-8575-BA3000BF9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231" r="3" b="3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9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C6C0E3-C818-DA42-B135-B507C232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14300"/>
            <a:ext cx="5387262" cy="1250433"/>
          </a:xfrm>
        </p:spPr>
        <p:txBody>
          <a:bodyPr>
            <a:normAutofit fontScale="90000"/>
          </a:bodyPr>
          <a:lstStyle/>
          <a:p>
            <a:r>
              <a:rPr lang="sv-SE" dirty="0"/>
              <a:t>Olja och elektricitet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29C664-7362-0F4D-8AC7-E6E15EE99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257300"/>
            <a:ext cx="6033214" cy="4919663"/>
          </a:xfrm>
        </p:spPr>
        <p:txBody>
          <a:bodyPr>
            <a:normAutofit/>
          </a:bodyPr>
          <a:lstStyle/>
          <a:p>
            <a:pPr lvl="0"/>
            <a:r>
              <a:rPr lang="sv-SE" sz="2400" dirty="0"/>
              <a:t>Stenkolen får konkurrens som den viktigaste energikällan i industrierna.</a:t>
            </a:r>
          </a:p>
          <a:p>
            <a:pPr lvl="0"/>
            <a:r>
              <a:rPr lang="sv-SE" sz="2400" dirty="0"/>
              <a:t>Oljan och elektriciteten börjar komplettera stenkolen. – fotogen den första oljeprodukten att massproduceras och användas. Bensin för förbränningsmotorer. </a:t>
            </a:r>
          </a:p>
          <a:p>
            <a:pPr lvl="0"/>
            <a:r>
              <a:rPr lang="sv-SE" sz="2400" dirty="0"/>
              <a:t>Thomas Edison och glödlampan 1880.</a:t>
            </a:r>
          </a:p>
          <a:p>
            <a:pPr lvl="0"/>
            <a:r>
              <a:rPr lang="sv-SE" sz="2400" dirty="0"/>
              <a:t>Belysning av industrier, gator och hem. Men det dröjde en bit in på 1900-talet innan ledningsnätet var så pass utbyggt att elbelysning blev allmän utanför städerna i Europa. </a:t>
            </a:r>
          </a:p>
          <a:p>
            <a:endParaRPr lang="sv-SE" sz="2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E4134B0-2561-9442-BAE2-79949D7BC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120" r="11461" b="2"/>
          <a:stretch/>
        </p:blipFill>
        <p:spPr>
          <a:xfrm>
            <a:off x="7672389" y="2507419"/>
            <a:ext cx="4519612" cy="4350582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1ABC63C-EBB3-F740-804F-9175A9B6843C}"/>
              </a:ext>
            </a:extLst>
          </p:cNvPr>
          <p:cNvSpPr txBox="1"/>
          <p:nvPr/>
        </p:nvSpPr>
        <p:spPr>
          <a:xfrm>
            <a:off x="9929842" y="6657945"/>
            <a:ext cx="22621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www.tispain.com/2018/03/el-invento-de-la-bombilla-fruto-de-l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sv-SE" sz="700">
              <a:solidFill>
                <a:srgbClr val="FFFFFF"/>
              </a:solidFill>
            </a:endParaRPr>
          </a:p>
        </p:txBody>
      </p:sp>
      <p:pic>
        <p:nvPicPr>
          <p:cNvPr id="10" name="Bildobjekt 9" descr="En bild som visar ljus&#10;&#10;Automatiskt genererad beskrivning">
            <a:extLst>
              <a:ext uri="{FF2B5EF4-FFF2-40B4-BE49-F238E27FC236}">
                <a16:creationId xmlns:a16="http://schemas.microsoft.com/office/drawing/2014/main" id="{9BF8B77D-C62C-5743-9DE8-713C618E1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16626" y="236663"/>
            <a:ext cx="1056215" cy="16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6EA1F-08FF-DB43-A790-75602B1A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</p:spPr>
        <p:txBody>
          <a:bodyPr anchor="b">
            <a:normAutofit/>
          </a:bodyPr>
          <a:lstStyle/>
          <a:p>
            <a:r>
              <a:rPr lang="sv-SE" sz="3700" dirty="0"/>
              <a:t>Utvecklandet av den kemiska industrin </a:t>
            </a:r>
            <a:br>
              <a:rPr lang="sv-SE" sz="3700" dirty="0"/>
            </a:br>
            <a:endParaRPr lang="sv-SE" sz="37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DE07FA-7304-2842-9AEF-89E45875B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9" y="1471613"/>
            <a:ext cx="8201024" cy="4141986"/>
          </a:xfrm>
        </p:spPr>
        <p:txBody>
          <a:bodyPr anchor="t">
            <a:normAutofit/>
          </a:bodyPr>
          <a:lstStyle/>
          <a:p>
            <a:pPr lvl="0"/>
            <a:r>
              <a:rPr lang="sv-SE" dirty="0"/>
              <a:t>Alfred Nobel och experimenten med nitroglycerin och får det till fast form </a:t>
            </a:r>
            <a:r>
              <a:rPr lang="sv-SE" dirty="0">
                <a:sym typeface="Wingdings" pitchFamily="2" charset="2"/>
              </a:rPr>
              <a:t></a:t>
            </a:r>
            <a:r>
              <a:rPr lang="sv-SE" dirty="0"/>
              <a:t> Dynamiten på 1860-talet.</a:t>
            </a:r>
          </a:p>
          <a:p>
            <a:pPr lvl="0"/>
            <a:r>
              <a:rPr lang="sv-SE" dirty="0"/>
              <a:t>Underlättade byggandet av kanaler, tunnlar och andra anläggningar som kräver utgrävningar.  Södertunnlen i Stockholm. </a:t>
            </a:r>
          </a:p>
          <a:p>
            <a:pPr lvl="0"/>
            <a:r>
              <a:rPr lang="sv-SE" dirty="0"/>
              <a:t>Dynamiten som sprängämne </a:t>
            </a:r>
            <a:r>
              <a:rPr lang="sv-SE" dirty="0" err="1"/>
              <a:t>nvändes</a:t>
            </a:r>
            <a:r>
              <a:rPr lang="sv-SE" dirty="0"/>
              <a:t> givetvis inte bara för att skapa utan även för förstörelse i och med dess introduktion i vapenindustrin. </a:t>
            </a:r>
          </a:p>
          <a:p>
            <a:endParaRPr lang="sv-SE" sz="2000" dirty="0"/>
          </a:p>
        </p:txBody>
      </p:sp>
      <p:pic>
        <p:nvPicPr>
          <p:cNvPr id="8" name="Bildobjekt 7" descr="En bild som visar mässing, musik, person, gammal&#10;&#10;Automatiskt genererad beskrivning">
            <a:extLst>
              <a:ext uri="{FF2B5EF4-FFF2-40B4-BE49-F238E27FC236}">
                <a16:creationId xmlns:a16="http://schemas.microsoft.com/office/drawing/2014/main" id="{98BB87F0-AD9F-BB46-A9D2-E5C589CD1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3094"/>
          <a:stretch/>
        </p:blipFill>
        <p:spPr>
          <a:xfrm>
            <a:off x="9287923" y="490609"/>
            <a:ext cx="1966285" cy="19054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38637FB-0150-3242-A251-4D607AA332FE}"/>
              </a:ext>
            </a:extLst>
          </p:cNvPr>
          <p:cNvSpPr txBox="1"/>
          <p:nvPr/>
        </p:nvSpPr>
        <p:spPr>
          <a:xfrm>
            <a:off x="11472863" y="6558569"/>
            <a:ext cx="338558" cy="14856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sv-SE" sz="700" dirty="0">
              <a:solidFill>
                <a:srgbClr val="FFFFFF"/>
              </a:solidFill>
            </a:endParaRPr>
          </a:p>
        </p:txBody>
      </p:sp>
      <p:pic>
        <p:nvPicPr>
          <p:cNvPr id="11" name="Bildobjekt 10" descr="En bild som visar röd&#10;&#10;Automatiskt genererad beskrivning">
            <a:extLst>
              <a:ext uri="{FF2B5EF4-FFF2-40B4-BE49-F238E27FC236}">
                <a16:creationId xmlns:a16="http://schemas.microsoft.com/office/drawing/2014/main" id="{89141412-506C-5043-9C10-414CC8E7E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30777" y="3044657"/>
            <a:ext cx="2221080" cy="222108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927FC44-CA82-DC43-AFBC-A3B5A759FBC4}"/>
              </a:ext>
            </a:extLst>
          </p:cNvPr>
          <p:cNvSpPr txBox="1"/>
          <p:nvPr/>
        </p:nvSpPr>
        <p:spPr>
          <a:xfrm>
            <a:off x="7515224" y="6832184"/>
            <a:ext cx="183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5" tooltip="https://fortnite-de.gamepedia.com/Dynamit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6" tooltip="https://creativecommons.org/licenses/by-nc-sa/3.0/"/>
              </a:rPr>
              <a:t>CC BY-SA-NC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0159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big is the boat stuck in the Suez canal? — Quartz">
            <a:extLst>
              <a:ext uri="{FF2B5EF4-FFF2-40B4-BE49-F238E27FC236}">
                <a16:creationId xmlns:a16="http://schemas.microsoft.com/office/drawing/2014/main" id="{CD075EA6-953A-7448-A566-0EB037F22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73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6C3D4D1-92B3-ED4E-96DC-6C4985B4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27432"/>
            <a:ext cx="5372099" cy="880111"/>
          </a:xfrm>
        </p:spPr>
        <p:txBody>
          <a:bodyPr anchor="b">
            <a:normAutofit/>
          </a:bodyPr>
          <a:lstStyle/>
          <a:p>
            <a:r>
              <a:rPr lang="sv-SE" dirty="0"/>
              <a:t>Transportrevolutionen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79CB65-EC75-304D-87C5-CB22391C0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08118"/>
            <a:ext cx="6886574" cy="5629854"/>
          </a:xfrm>
        </p:spPr>
        <p:txBody>
          <a:bodyPr anchor="t">
            <a:normAutofit/>
          </a:bodyPr>
          <a:lstStyle/>
          <a:p>
            <a:pPr lvl="0"/>
            <a:r>
              <a:rPr lang="sv-SE" dirty="0"/>
              <a:t>Suezkanalen 1869 </a:t>
            </a:r>
          </a:p>
          <a:p>
            <a:pPr lvl="0"/>
            <a:r>
              <a:rPr lang="sv-SE" dirty="0"/>
              <a:t>Panamakanalen 1914 </a:t>
            </a:r>
          </a:p>
          <a:p>
            <a:pPr lvl="0"/>
            <a:r>
              <a:rPr lang="sv-SE" dirty="0"/>
              <a:t>John Ericsson och propellern. </a:t>
            </a:r>
            <a:r>
              <a:rPr lang="sv-SE" dirty="0">
                <a:sym typeface="Wingdings" pitchFamily="2" charset="2"/>
              </a:rPr>
              <a:t></a:t>
            </a:r>
            <a:r>
              <a:rPr lang="sv-SE" dirty="0"/>
              <a:t> Ångdrivna fartyg tar sig fram lättare än med segel. </a:t>
            </a:r>
          </a:p>
          <a:p>
            <a:pPr lvl="0"/>
            <a:r>
              <a:rPr lang="sv-SE" dirty="0"/>
              <a:t>Utvecklandet av förbränningsmotorn. </a:t>
            </a:r>
          </a:p>
          <a:p>
            <a:pPr lvl="0"/>
            <a:r>
              <a:rPr lang="sv-SE" dirty="0"/>
              <a:t>Henry Ford och löpande bandet </a:t>
            </a:r>
            <a:r>
              <a:rPr lang="sv-SE" dirty="0">
                <a:sym typeface="Wingdings" pitchFamily="2" charset="2"/>
              </a:rPr>
              <a:t></a:t>
            </a:r>
            <a:r>
              <a:rPr lang="sv-SE" dirty="0"/>
              <a:t> effektiviserade bilindustrin och senare hela industrisamhället.</a:t>
            </a:r>
          </a:p>
          <a:p>
            <a:r>
              <a:rPr lang="sv-SE" dirty="0"/>
              <a:t>Förbränningsmotorns utveckling var en förutsättning för flygkonsten skulle kunna utvecklas, både genom flygplan och zeppelinare</a:t>
            </a:r>
            <a:r>
              <a:rPr lang="sv-SE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7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utomhus&#10;&#10;Automatiskt genererad beskrivning">
            <a:extLst>
              <a:ext uri="{FF2B5EF4-FFF2-40B4-BE49-F238E27FC236}">
                <a16:creationId xmlns:a16="http://schemas.microsoft.com/office/drawing/2014/main" id="{9DF56349-70C5-3D45-8028-0F413105B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518" b="397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A57F950-84E4-4042-88B9-9E34885D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450" y="1913950"/>
            <a:ext cx="170135" cy="157738"/>
          </a:xfrm>
        </p:spPr>
        <p:txBody>
          <a:bodyPr>
            <a:noAutofit/>
          </a:bodyPr>
          <a:lstStyle/>
          <a:p>
            <a:pPr algn="ctr"/>
            <a:endParaRPr lang="sv-SE" sz="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635A71-5A20-EC48-870C-51C183D8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1785938"/>
            <a:ext cx="4593021" cy="4300536"/>
          </a:xfrm>
        </p:spPr>
        <p:txBody>
          <a:bodyPr anchor="ctr">
            <a:normAutofit/>
          </a:bodyPr>
          <a:lstStyle/>
          <a:p>
            <a:pPr lvl="0"/>
            <a:r>
              <a:rPr lang="sv-SE" sz="2400" dirty="0"/>
              <a:t>Masstryckning av tidningar genom de nya tekniska förutsättningarna. </a:t>
            </a:r>
            <a:r>
              <a:rPr lang="sv-SE" sz="2400" dirty="0">
                <a:sym typeface="Wingdings" pitchFamily="2" charset="2"/>
              </a:rPr>
              <a:t></a:t>
            </a:r>
            <a:r>
              <a:rPr lang="sv-SE" sz="2400" dirty="0"/>
              <a:t> snabbare och större spridning av nyheter. Krimkriget. </a:t>
            </a:r>
            <a:r>
              <a:rPr lang="sv-SE" sz="2400" dirty="0">
                <a:sym typeface="Wingdings" pitchFamily="2" charset="2"/>
              </a:rPr>
              <a:t></a:t>
            </a:r>
            <a:r>
              <a:rPr lang="sv-SE" sz="2400" dirty="0"/>
              <a:t> massmedia. 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Telegrafen och telegrafledningar ledde även det till att meddelande kunde spridas snabbare över stora avstånd. En kabel lades ner i atlanten mellan Europa och USA.</a:t>
            </a:r>
          </a:p>
          <a:p>
            <a:endParaRPr lang="sv-SE" sz="18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60DEF1B-4926-FF45-AFF9-EA6138C25DD0}"/>
              </a:ext>
            </a:extLst>
          </p:cNvPr>
          <p:cNvSpPr txBox="1"/>
          <p:nvPr/>
        </p:nvSpPr>
        <p:spPr>
          <a:xfrm>
            <a:off x="9809617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ommons.wikimedia.org/wiki/File:12_year_old_Newsboy._Hyman_Alpert,_been_selling_three_years._Spends_evenings_in_Boys_Club._New_Haven,_Conn._-_NARA_-_523173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BA0504-37EC-4349-9FEC-926CEA47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v-SE" sz="3600"/>
              <a:t>Befolkningsutveckling. </a:t>
            </a:r>
            <a:br>
              <a:rPr lang="sv-SE" sz="3600"/>
            </a:br>
            <a:endParaRPr lang="sv-SE" sz="36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2E99D8-B327-354D-B1D6-F896EAA4E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5664394" cy="4393982"/>
          </a:xfrm>
        </p:spPr>
        <p:txBody>
          <a:bodyPr>
            <a:normAutofit/>
          </a:bodyPr>
          <a:lstStyle/>
          <a:p>
            <a:pPr lvl="0"/>
            <a:r>
              <a:rPr lang="sv-SE" dirty="0"/>
              <a:t>Läkaren </a:t>
            </a:r>
            <a:r>
              <a:rPr lang="sv-SE" dirty="0" err="1"/>
              <a:t>Semmelweis</a:t>
            </a:r>
            <a:r>
              <a:rPr lang="sv-SE" dirty="0"/>
              <a:t> tvättar händerna mellan obduktioner och förlossningar, leder till betydligt lägre mödradödhet! Fick inte genomslag hos samtida läkare.</a:t>
            </a:r>
          </a:p>
          <a:p>
            <a:pPr lvl="0"/>
            <a:r>
              <a:rPr lang="sv-SE" dirty="0"/>
              <a:t>Den ökade tillgången på mat och utvecklingen inom medicin och sjukvård leder till att folk lever längre och befolkningen i Europa ökar.</a:t>
            </a:r>
          </a:p>
          <a:p>
            <a:endParaRPr lang="sv-SE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1689EA6A-09D1-CD4C-9267-142C62BE2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941" r="11467" b="-2"/>
          <a:stretch/>
        </p:blipFill>
        <p:spPr>
          <a:xfrm>
            <a:off x="6583197" y="1958480"/>
            <a:ext cx="5333469" cy="365180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ruta 5">
            <a:extLst>
              <a:ext uri="{FF2B5EF4-FFF2-40B4-BE49-F238E27FC236}">
                <a16:creationId xmlns:a16="http://schemas.microsoft.com/office/drawing/2014/main" id="{3D2BA86D-E8D8-3849-9C4A-043C6D67ED5B}"/>
              </a:ext>
            </a:extLst>
          </p:cNvPr>
          <p:cNvSpPr txBox="1"/>
          <p:nvPr/>
        </p:nvSpPr>
        <p:spPr>
          <a:xfrm>
            <a:off x="11001375" y="4843463"/>
            <a:ext cx="116702" cy="7703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sv-SE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D2D75-167F-244A-A74A-2C513365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v-SE" sz="4100"/>
              <a:t>Arbetarklassen </a:t>
            </a:r>
            <a:br>
              <a:rPr lang="sv-SE" sz="4100"/>
            </a:br>
            <a:endParaRPr lang="sv-SE" sz="41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7A139F-CBB6-1145-93A3-3F944107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115117"/>
            <a:ext cx="6586489" cy="4514259"/>
          </a:xfrm>
        </p:spPr>
        <p:txBody>
          <a:bodyPr>
            <a:normAutofit/>
          </a:bodyPr>
          <a:lstStyle/>
          <a:p>
            <a:r>
              <a:rPr lang="sv-SE" dirty="0"/>
              <a:t>Genom den fortsatta utvecklingen och effektiviseringen av jordbruk och industrier så växte antalet arbetare som behövdes i industrierna. </a:t>
            </a:r>
          </a:p>
          <a:p>
            <a:r>
              <a:rPr lang="sv-SE" dirty="0"/>
              <a:t>De fick ta del av produktionsökningen genom högre löner, vilket ledde till en förhöjdlevnadsstandard. </a:t>
            </a:r>
          </a:p>
          <a:p>
            <a:endParaRPr lang="sv-SE" sz="2000" dirty="0"/>
          </a:p>
        </p:txBody>
      </p:sp>
      <p:pic>
        <p:nvPicPr>
          <p:cNvPr id="2050" name="Picture 2" descr="Det långa 1800-talets huvudlinjer | Det långa 1800-talet | Historia |  SO-rummet">
            <a:extLst>
              <a:ext uri="{FF2B5EF4-FFF2-40B4-BE49-F238E27FC236}">
                <a16:creationId xmlns:a16="http://schemas.microsoft.com/office/drawing/2014/main" id="{CD3E3C93-FD76-3847-8843-995B8372D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r="1850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5A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780</Words>
  <Application>Microsoft Office PowerPoint</Application>
  <PresentationFormat>Bredbild</PresentationFormat>
  <Paragraphs>62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Industriella genombrottet. </vt:lpstr>
      <vt:lpstr>Genombrottet</vt:lpstr>
      <vt:lpstr>PowerPoint-presentation</vt:lpstr>
      <vt:lpstr>Olja och elektricitet </vt:lpstr>
      <vt:lpstr>Utvecklandet av den kemiska industrin  </vt:lpstr>
      <vt:lpstr>Transportrevolutionen</vt:lpstr>
      <vt:lpstr>PowerPoint-presentation</vt:lpstr>
      <vt:lpstr>Befolkningsutveckling.  </vt:lpstr>
      <vt:lpstr>Arbetarklassen  </vt:lpstr>
      <vt:lpstr>PowerPoint-presentation</vt:lpstr>
      <vt:lpstr>Arbetarnas kamp – både facklig och politisk   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Industriella genombrottet. </dc:title>
  <dc:creator>Microsoft Office User</dc:creator>
  <cp:lastModifiedBy>Svensson Patrik</cp:lastModifiedBy>
  <cp:revision>2</cp:revision>
  <dcterms:created xsi:type="dcterms:W3CDTF">2021-04-14T16:17:58Z</dcterms:created>
  <dcterms:modified xsi:type="dcterms:W3CDTF">2021-04-21T13:04:22Z</dcterms:modified>
</cp:coreProperties>
</file>