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20"/>
  </p:normalViewPr>
  <p:slideViewPr>
    <p:cSldViewPr snapToGrid="0" snapToObjects="1">
      <p:cViewPr varScale="1">
        <p:scale>
          <a:sx n="122" d="100"/>
          <a:sy n="122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194108-9FBD-434B-80AB-1D764BC7A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44319A-BDA2-144E-B253-318C0F8F7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535CB7-9CD8-2A4B-BFA8-0B93384CE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E57462-717F-BE4A-866C-BCA14F9B9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8E9BA8-9E7C-F144-B45F-37706366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965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DD780C-80E5-1F4D-A2C0-1B3E96EE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E0C2D8E-D3D2-4649-A1B7-E032F858D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E468CF-4EAA-0E4F-BCDE-5CCD43558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0C9F8E-8B3C-DB48-BB30-46FE05F8D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2D4DEA-1A61-8D43-AB1E-201670E0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89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F284A7B-70C0-EF44-9E2C-C4EF73E69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FF3BA56-F087-7B45-AF7B-F524299E3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2E197E-DE3F-6741-A928-51ABC000F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E89116-98C8-654C-9474-9C2CFE97B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A37F9B-FFA1-C14A-8541-6CC7E92D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24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99148-E8F8-6040-9FC5-3D2D8E9F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9D973F-04F4-F44C-85CB-3E486C19C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C7FE0A-4C91-A642-B707-90CD2803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A45B3F-71B9-CC48-9386-55E4E878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4251C1-DC37-A942-A6D2-359C5DAA0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087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B910B0-263D-5849-8F74-2A27CD69F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767FF4-B3F7-B546-9A0C-1B3306DD5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ACDB10-69D4-CE4B-A344-91BD1554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FE60D05-5A2F-0C48-A41A-8DF11E55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0FB6F9-396B-CC4B-8701-9C3F4E2A1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9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7ADEFB-DA17-1C41-87A0-D6F4A3A45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860CF3-93CA-974F-82E5-F33CE588C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F8DDAC7-C9A5-F345-8441-ECF8D4A24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43E88DC-FA1E-C144-B514-516B01D7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21173D4-1DE7-734C-A19F-105143038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D31026C-3848-944D-8601-FDA12FEE6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79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BB43D6-B309-F549-89D3-8E2D60E5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30CFA23-FF95-7C43-AD44-C7C30B465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A9559A3-A5D9-B14D-A23D-EB3903F3C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97EECB-9933-CD43-AC89-4BA86610BC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6467D77-4846-A44A-A77F-D94C2031D9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44E8650-9693-9B45-B0DF-B2590BCE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82F69D-B450-3C4D-8B09-81DB6F5C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12397EE-3DA5-3E46-A239-6DA9DE60A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814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9FD7E4-6DA4-1D45-82A5-A0576D1CD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34B8A02-0B84-3C4B-A540-FFD286713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A86A018-DE72-1849-949A-E6C12A9DA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70C9819-D359-F341-92E5-73C005489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92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AC152F-EB9D-2245-8D26-BF2C47145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3DB61BE-1A3B-1A4E-96A0-33D86C22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D73FE51-DC62-D745-BB52-10A7E0EB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76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8573B1-C220-7E4E-ADAB-40D7CD101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EDEA63-58F2-E94A-8B89-B9119B89C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F4A794-18F1-E545-845D-3A632379FF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4947594-2507-474F-9206-D345E786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1D70FF-60C3-D841-A14A-5BBB9809F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C0A53B4-1BD1-5648-A5EF-CF181AC9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00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CC93D-8721-914E-8CCA-D8DA045E3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3248EC8-613C-7D4F-85BB-01B504F67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25BF6F-520F-D543-A4FB-9F4EAB1C3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3D37BD-6959-BC42-9DC6-E544EC050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E06AA8B-1D43-E148-9B09-AD3E226DD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93C46E-15B4-F44D-9884-1BF6EE689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934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6895BD0-406A-1B4F-AE83-6A0C8D70D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A53609-9614-CF44-95BD-B7AAC8B1D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15DD12-0A16-FF45-8051-E507E32C8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011E7-3D85-BF44-887A-B11E09C476D0}" type="datetimeFigureOut">
              <a:rPr lang="sv-SE" smtClean="0"/>
              <a:t>2021-04-27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8A13CE-604D-D94D-B716-E81448DC2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9BD8813-F38E-004F-816F-BF38B489D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E5DDC-B397-4C4D-AEEB-E49338665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745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v.wikipedia.org/wiki/Nikolaj_II_av_Ryssla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nl.socialisme.be/44299/1917-lenins-aprilstellingen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Lev_Tro%C3%A7ki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3.0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2A5C6E5-99D0-FA41-A21D-576198AB3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422400"/>
            <a:ext cx="4505552" cy="2387600"/>
          </a:xfrm>
        </p:spPr>
        <p:txBody>
          <a:bodyPr>
            <a:normAutofit/>
          </a:bodyPr>
          <a:lstStyle/>
          <a:p>
            <a:pPr algn="l"/>
            <a:r>
              <a:rPr lang="sv-SE" sz="5000" b="1">
                <a:solidFill>
                  <a:schemeClr val="bg1"/>
                </a:solidFill>
              </a:rPr>
              <a:t>Ryska revolutionen</a:t>
            </a:r>
            <a:br>
              <a:rPr lang="sv-SE" sz="5000" b="1">
                <a:solidFill>
                  <a:schemeClr val="bg1"/>
                </a:solidFill>
              </a:rPr>
            </a:br>
            <a:endParaRPr lang="sv-SE" sz="5000">
              <a:solidFill>
                <a:schemeClr val="bg1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87074B-9F41-B74E-8A8F-56BB65B94F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3" y="3902075"/>
            <a:ext cx="4505552" cy="1655762"/>
          </a:xfrm>
        </p:spPr>
        <p:txBody>
          <a:bodyPr>
            <a:normAutofit/>
          </a:bodyPr>
          <a:lstStyle/>
          <a:p>
            <a:pPr algn="l"/>
            <a:r>
              <a:rPr lang="sv-SE" sz="2000" b="1">
                <a:solidFill>
                  <a:schemeClr val="bg1"/>
                </a:solidFill>
              </a:rPr>
              <a:t>Tsaryssland </a:t>
            </a:r>
            <a:r>
              <a:rPr lang="sv-SE" sz="2000" b="1">
                <a:solidFill>
                  <a:schemeClr val="bg1"/>
                </a:solidFill>
                <a:sym typeface="Wingdings" pitchFamily="2" charset="2"/>
              </a:rPr>
              <a:t></a:t>
            </a:r>
            <a:r>
              <a:rPr lang="sv-SE" sz="2000" b="1">
                <a:solidFill>
                  <a:schemeClr val="bg1"/>
                </a:solidFill>
              </a:rPr>
              <a:t> Sovjetunionen</a:t>
            </a:r>
            <a:endParaRPr lang="sv-SE" sz="2000">
              <a:solidFill>
                <a:schemeClr val="bg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277405F-0B4F-4418-B773-1B3881412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0421" y="226893"/>
            <a:ext cx="5968658" cy="6085007"/>
          </a:xfrm>
          <a:custGeom>
            <a:avLst/>
            <a:gdLst>
              <a:gd name="connsiteX0" fmla="*/ 0 w 5968658"/>
              <a:gd name="connsiteY0" fmla="*/ 0 h 6085007"/>
              <a:gd name="connsiteX1" fmla="*/ 3557919 w 5968658"/>
              <a:gd name="connsiteY1" fmla="*/ 0 h 6085007"/>
              <a:gd name="connsiteX2" fmla="*/ 3557919 w 5968658"/>
              <a:gd name="connsiteY2" fmla="*/ 2195749 h 6085007"/>
              <a:gd name="connsiteX3" fmla="*/ 5968658 w 5968658"/>
              <a:gd name="connsiteY3" fmla="*/ 2195749 h 6085007"/>
              <a:gd name="connsiteX4" fmla="*/ 5968658 w 5968658"/>
              <a:gd name="connsiteY4" fmla="*/ 6085007 h 6085007"/>
              <a:gd name="connsiteX5" fmla="*/ 2058230 w 5968658"/>
              <a:gd name="connsiteY5" fmla="*/ 6085007 h 6085007"/>
              <a:gd name="connsiteX6" fmla="*/ 2058230 w 5968658"/>
              <a:gd name="connsiteY6" fmla="*/ 3538657 h 6085007"/>
              <a:gd name="connsiteX7" fmla="*/ 0 w 5968658"/>
              <a:gd name="connsiteY7" fmla="*/ 3538657 h 608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8658" h="6085007">
                <a:moveTo>
                  <a:pt x="0" y="0"/>
                </a:moveTo>
                <a:lnTo>
                  <a:pt x="3557919" y="0"/>
                </a:lnTo>
                <a:lnTo>
                  <a:pt x="3557919" y="2195749"/>
                </a:lnTo>
                <a:lnTo>
                  <a:pt x="5968658" y="2195749"/>
                </a:lnTo>
                <a:lnTo>
                  <a:pt x="5968658" y="6085007"/>
                </a:lnTo>
                <a:lnTo>
                  <a:pt x="2058230" y="6085007"/>
                </a:lnTo>
                <a:lnTo>
                  <a:pt x="2058230" y="3538657"/>
                </a:lnTo>
                <a:lnTo>
                  <a:pt x="0" y="353865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Bildobjekt 4" descr="En bild som visar träd, utomhus, person, person&#10;&#10;Automatiskt genererad beskrivning">
            <a:extLst>
              <a:ext uri="{FF2B5EF4-FFF2-40B4-BE49-F238E27FC236}">
                <a16:creationId xmlns:a16="http://schemas.microsoft.com/office/drawing/2014/main" id="{5F839015-6FA1-6442-8AAC-DB3C61428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48552" y="2663211"/>
            <a:ext cx="2990626" cy="3408121"/>
          </a:xfrm>
          <a:prstGeom prst="rect">
            <a:avLst/>
          </a:prstGeom>
        </p:spPr>
      </p:pic>
      <p:pic>
        <p:nvPicPr>
          <p:cNvPr id="8" name="Bildobjekt 7" descr="En bild som visar person, person, kostym, vägg&#10;&#10;Automatiskt genererad beskrivning">
            <a:extLst>
              <a:ext uri="{FF2B5EF4-FFF2-40B4-BE49-F238E27FC236}">
                <a16:creationId xmlns:a16="http://schemas.microsoft.com/office/drawing/2014/main" id="{EF0ABBBB-A055-674D-9AFC-9B3B41D29B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809832" y="496673"/>
            <a:ext cx="2999096" cy="2999096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84251F1-6DA5-384C-B076-968633240A24}"/>
              </a:ext>
            </a:extLst>
          </p:cNvPr>
          <p:cNvSpPr txBox="1"/>
          <p:nvPr/>
        </p:nvSpPr>
        <p:spPr>
          <a:xfrm>
            <a:off x="10854448" y="5871277"/>
            <a:ext cx="18473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endParaRPr lang="sv-SE" sz="700" dirty="0">
              <a:solidFill>
                <a:srgbClr val="FFFFFF"/>
              </a:solidFill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A1677E6-E401-2244-B109-29A9D830C71F}"/>
              </a:ext>
            </a:extLst>
          </p:cNvPr>
          <p:cNvSpPr txBox="1"/>
          <p:nvPr/>
        </p:nvSpPr>
        <p:spPr>
          <a:xfrm>
            <a:off x="8624198" y="3295714"/>
            <a:ext cx="18473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endParaRPr lang="sv-SE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15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60A7250-5697-1A4C-B955-59182E241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"/>
            <a:ext cx="9833548" cy="1314450"/>
          </a:xfrm>
        </p:spPr>
        <p:txBody>
          <a:bodyPr anchor="b">
            <a:normAutofit/>
          </a:bodyPr>
          <a:lstStyle/>
          <a:p>
            <a:r>
              <a:rPr lang="sv-SE" sz="3300" b="1" dirty="0">
                <a:solidFill>
                  <a:schemeClr val="tx2"/>
                </a:solidFill>
              </a:rPr>
              <a:t>Oktoberrevolutionen 1917</a:t>
            </a:r>
            <a:br>
              <a:rPr lang="sv-SE" sz="3300" dirty="0">
                <a:solidFill>
                  <a:schemeClr val="tx2"/>
                </a:solidFill>
              </a:rPr>
            </a:br>
            <a:endParaRPr lang="sv-SE" sz="33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06FD2D-FC26-5140-A055-B899A35BD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857250"/>
            <a:ext cx="9833548" cy="5137649"/>
          </a:xfrm>
        </p:spPr>
        <p:txBody>
          <a:bodyPr anchor="ctr">
            <a:normAutofit/>
          </a:bodyPr>
          <a:lstStyle/>
          <a:p>
            <a:r>
              <a:rPr lang="sv-SE" dirty="0">
                <a:solidFill>
                  <a:schemeClr val="tx2"/>
                </a:solidFill>
              </a:rPr>
              <a:t>Det ryska folket var missnöjda och det var livsmedelsbrist sedan krigsutbrottet 1914. </a:t>
            </a:r>
          </a:p>
          <a:p>
            <a:r>
              <a:rPr lang="sv-SE" dirty="0">
                <a:solidFill>
                  <a:schemeClr val="tx2"/>
                </a:solidFill>
              </a:rPr>
              <a:t>I början av 1917 blev det stora protester i St. Petersburg, där kvinnor demonstrerade mot hungersnöden och att deras män och söner skickades ut i kriget för att dö. </a:t>
            </a:r>
          </a:p>
          <a:p>
            <a:r>
              <a:rPr lang="sv-SE" dirty="0">
                <a:solidFill>
                  <a:schemeClr val="tx2"/>
                </a:solidFill>
              </a:rPr>
              <a:t>Tsar Nikolaj II beordrade polisen att slå ner upproret och skulle själv ta sig till fronten för att leda soldaterna i kriget. </a:t>
            </a:r>
          </a:p>
          <a:p>
            <a:r>
              <a:rPr lang="sv-SE" dirty="0">
                <a:solidFill>
                  <a:schemeClr val="tx2"/>
                </a:solidFill>
              </a:rPr>
              <a:t>Men upproret hade lett till nya stora strejker och både järnvägsarbetare och soldater gick med i dessa massiva strejker. </a:t>
            </a:r>
          </a:p>
          <a:p>
            <a:endParaRPr lang="sv-SE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DDA986-B6EE-4642-AC60-0490373E6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B62878-12EF-4E97-A284-47BAFC30D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79188D-1ED5-4705-B8C7-5D6FB7670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514" y="685800"/>
            <a:ext cx="10800972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C5A998-499D-B148-85B2-971B0703B41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16054" y="885825"/>
            <a:ext cx="8959892" cy="4711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Duman</a:t>
            </a:r>
            <a:r>
              <a:rPr lang="en-US" dirty="0"/>
              <a:t> </a:t>
            </a:r>
            <a:r>
              <a:rPr lang="en-US" dirty="0" err="1"/>
              <a:t>utsåg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provisorisk</a:t>
            </a:r>
            <a:r>
              <a:rPr lang="en-US" dirty="0"/>
              <a:t> </a:t>
            </a:r>
            <a:r>
              <a:rPr lang="en-US" dirty="0" err="1"/>
              <a:t>regering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bara </a:t>
            </a:r>
            <a:r>
              <a:rPr lang="en-US" dirty="0" err="1"/>
              <a:t>några</a:t>
            </a:r>
            <a:r>
              <a:rPr lang="en-US" dirty="0"/>
              <a:t> </a:t>
            </a:r>
            <a:r>
              <a:rPr lang="en-US" dirty="0" err="1"/>
              <a:t>dagar</a:t>
            </a:r>
            <a:r>
              <a:rPr lang="en-US" dirty="0"/>
              <a:t> </a:t>
            </a:r>
            <a:r>
              <a:rPr lang="en-US" dirty="0" err="1"/>
              <a:t>tvingades</a:t>
            </a:r>
            <a:r>
              <a:rPr lang="en-US" dirty="0"/>
              <a:t> tsar Nikolaj II </a:t>
            </a:r>
            <a:r>
              <a:rPr lang="en-US" dirty="0" err="1"/>
              <a:t>abdikera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Många</a:t>
            </a:r>
            <a:r>
              <a:rPr lang="en-US" dirty="0"/>
              <a:t> av de </a:t>
            </a:r>
            <a:r>
              <a:rPr lang="en-US" dirty="0" err="1"/>
              <a:t>ledande</a:t>
            </a:r>
            <a:r>
              <a:rPr lang="en-US" dirty="0"/>
              <a:t> </a:t>
            </a:r>
            <a:r>
              <a:rPr lang="en-US" dirty="0" err="1"/>
              <a:t>Bolsjevikerna</a:t>
            </a:r>
            <a:r>
              <a:rPr lang="en-US" dirty="0"/>
              <a:t> hade </a:t>
            </a:r>
            <a:r>
              <a:rPr lang="en-US" dirty="0" err="1"/>
              <a:t>behövt</a:t>
            </a:r>
            <a:r>
              <a:rPr lang="en-US" dirty="0"/>
              <a:t> fly </a:t>
            </a:r>
            <a:r>
              <a:rPr lang="en-US" dirty="0" err="1"/>
              <a:t>landet</a:t>
            </a:r>
            <a:r>
              <a:rPr lang="en-US" dirty="0"/>
              <a:t> </a:t>
            </a:r>
            <a:r>
              <a:rPr lang="en-US" dirty="0" err="1"/>
              <a:t>pga</a:t>
            </a:r>
            <a:r>
              <a:rPr lang="en-US" dirty="0"/>
              <a:t> </a:t>
            </a:r>
            <a:r>
              <a:rPr lang="en-US" dirty="0" err="1"/>
              <a:t>förföljelse</a:t>
            </a:r>
            <a:r>
              <a:rPr lang="en-US" dirty="0"/>
              <a:t> av den </a:t>
            </a:r>
            <a:r>
              <a:rPr lang="en-US" dirty="0" err="1"/>
              <a:t>hemliga</a:t>
            </a:r>
            <a:r>
              <a:rPr lang="en-US" dirty="0"/>
              <a:t> </a:t>
            </a:r>
            <a:r>
              <a:rPr lang="en-US" dirty="0" err="1"/>
              <a:t>polisen</a:t>
            </a:r>
            <a:r>
              <a:rPr lang="en-US" dirty="0"/>
              <a:t> men nu </a:t>
            </a:r>
            <a:r>
              <a:rPr lang="en-US" dirty="0" err="1"/>
              <a:t>när</a:t>
            </a:r>
            <a:r>
              <a:rPr lang="en-US" dirty="0"/>
              <a:t> </a:t>
            </a:r>
            <a:r>
              <a:rPr lang="en-US" dirty="0" err="1"/>
              <a:t>landet</a:t>
            </a:r>
            <a:r>
              <a:rPr lang="en-US" dirty="0"/>
              <a:t> </a:t>
            </a:r>
            <a:r>
              <a:rPr lang="en-US" dirty="0" err="1"/>
              <a:t>åter</a:t>
            </a:r>
            <a:r>
              <a:rPr lang="en-US" dirty="0"/>
              <a:t> var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uppror</a:t>
            </a:r>
            <a:r>
              <a:rPr lang="en-US" dirty="0"/>
              <a:t> tar sig Lenin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levt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exil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Schweiz </a:t>
            </a:r>
            <a:r>
              <a:rPr lang="en-US" dirty="0" err="1"/>
              <a:t>tillbaka</a:t>
            </a:r>
            <a:r>
              <a:rPr lang="en-US" dirty="0"/>
              <a:t> till St. Petersburg </a:t>
            </a: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Tyskland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med </a:t>
            </a:r>
            <a:r>
              <a:rPr lang="en-US" dirty="0" err="1"/>
              <a:t>tysk</a:t>
            </a:r>
            <a:r>
              <a:rPr lang="en-US" dirty="0"/>
              <a:t> </a:t>
            </a:r>
            <a:r>
              <a:rPr lang="en-US" dirty="0" err="1"/>
              <a:t>hjälp</a:t>
            </a:r>
            <a:r>
              <a:rPr lang="en-US" dirty="0"/>
              <a:t>. </a:t>
            </a:r>
            <a:r>
              <a:rPr lang="en-US" dirty="0" err="1"/>
              <a:t>Varför</a:t>
            </a:r>
            <a:r>
              <a:rPr lang="en-US" dirty="0"/>
              <a:t>? 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person, person, vägg, kostym&#10;&#10;Automatiskt genererad beskrivning">
            <a:extLst>
              <a:ext uri="{FF2B5EF4-FFF2-40B4-BE49-F238E27FC236}">
                <a16:creationId xmlns:a16="http://schemas.microsoft.com/office/drawing/2014/main" id="{9E2CA073-DA7F-A140-ABFA-0D4C8E1446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78" r="2" b="280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66877D-8890-354F-82CD-D1D60003F81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69940" y="685800"/>
            <a:ext cx="6172200" cy="549554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Även</a:t>
            </a:r>
            <a:r>
              <a:rPr lang="en-US" dirty="0"/>
              <a:t> Leo </a:t>
            </a:r>
            <a:r>
              <a:rPr lang="en-US" dirty="0" err="1"/>
              <a:t>Trotskij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tillbaka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Lenins</a:t>
            </a:r>
            <a:r>
              <a:rPr lang="en-US" dirty="0"/>
              <a:t> </a:t>
            </a:r>
            <a:r>
              <a:rPr lang="en-US" dirty="0" err="1"/>
              <a:t>högra</a:t>
            </a:r>
            <a:r>
              <a:rPr lang="en-US" dirty="0"/>
              <a:t> hand </a:t>
            </a:r>
            <a:r>
              <a:rPr lang="en-US" dirty="0" err="1"/>
              <a:t>i</a:t>
            </a:r>
            <a:r>
              <a:rPr lang="en-US" dirty="0"/>
              <a:t> den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revolutionen</a:t>
            </a:r>
            <a:r>
              <a:rPr lang="en-US" dirty="0"/>
              <a:t>. </a:t>
            </a:r>
          </a:p>
          <a:p>
            <a:r>
              <a:rPr lang="en-US" dirty="0"/>
              <a:t>Lenin </a:t>
            </a:r>
            <a:r>
              <a:rPr lang="en-US" dirty="0" err="1"/>
              <a:t>försöker</a:t>
            </a:r>
            <a:r>
              <a:rPr lang="en-US" dirty="0"/>
              <a:t>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folket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sin </a:t>
            </a:r>
            <a:r>
              <a:rPr lang="en-US" dirty="0" err="1"/>
              <a:t>sida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lova</a:t>
            </a:r>
            <a:r>
              <a:rPr lang="en-US" dirty="0"/>
              <a:t>: </a:t>
            </a:r>
          </a:p>
          <a:p>
            <a:r>
              <a:rPr lang="en-US" dirty="0"/>
              <a:t>Fred till </a:t>
            </a:r>
            <a:r>
              <a:rPr lang="en-US" dirty="0" err="1"/>
              <a:t>varje</a:t>
            </a:r>
            <a:r>
              <a:rPr lang="en-US" dirty="0"/>
              <a:t> pris </a:t>
            </a:r>
          </a:p>
          <a:p>
            <a:r>
              <a:rPr lang="en-US" dirty="0" err="1"/>
              <a:t>Jord</a:t>
            </a:r>
            <a:r>
              <a:rPr lang="en-US" dirty="0"/>
              <a:t> </a:t>
            </a:r>
            <a:r>
              <a:rPr lang="en-US" dirty="0" err="1"/>
              <a:t>åt</a:t>
            </a:r>
            <a:r>
              <a:rPr lang="en-US" dirty="0"/>
              <a:t> dem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brukar</a:t>
            </a:r>
            <a:r>
              <a:rPr lang="en-US" dirty="0"/>
              <a:t> den </a:t>
            </a:r>
          </a:p>
          <a:p>
            <a:r>
              <a:rPr lang="en-US" dirty="0" err="1"/>
              <a:t>Bröd</a:t>
            </a:r>
            <a:r>
              <a:rPr lang="en-US" dirty="0"/>
              <a:t> </a:t>
            </a:r>
            <a:r>
              <a:rPr lang="en-US" dirty="0" err="1"/>
              <a:t>åt</a:t>
            </a:r>
            <a:r>
              <a:rPr lang="en-US" dirty="0"/>
              <a:t> de </a:t>
            </a:r>
            <a:r>
              <a:rPr lang="en-US" dirty="0" err="1"/>
              <a:t>hungrande</a:t>
            </a:r>
            <a:r>
              <a:rPr lang="en-US" dirty="0"/>
              <a:t> </a:t>
            </a:r>
          </a:p>
          <a:p>
            <a:r>
              <a:rPr lang="en-US" dirty="0" err="1"/>
              <a:t>Och</a:t>
            </a:r>
            <a:r>
              <a:rPr lang="en-US" dirty="0"/>
              <a:t> all </a:t>
            </a:r>
            <a:r>
              <a:rPr lang="en-US" dirty="0" err="1"/>
              <a:t>makt</a:t>
            </a:r>
            <a:r>
              <a:rPr lang="en-US" dirty="0"/>
              <a:t> </a:t>
            </a:r>
            <a:r>
              <a:rPr lang="en-US" dirty="0" err="1"/>
              <a:t>åt</a:t>
            </a:r>
            <a:r>
              <a:rPr lang="en-US" dirty="0"/>
              <a:t> </a:t>
            </a:r>
            <a:r>
              <a:rPr lang="sv-SE" dirty="0"/>
              <a:t>sovjeterna</a:t>
            </a:r>
            <a:r>
              <a:rPr lang="en-US" dirty="0"/>
              <a:t>. </a:t>
            </a:r>
          </a:p>
          <a:p>
            <a:endParaRPr lang="en-US" sz="24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9516D19D-C986-644E-9BF9-0CDD6B1F9C2C}"/>
              </a:ext>
            </a:extLst>
          </p:cNvPr>
          <p:cNvSpPr txBox="1"/>
          <p:nvPr/>
        </p:nvSpPr>
        <p:spPr>
          <a:xfrm>
            <a:off x="2257351" y="6657945"/>
            <a:ext cx="238238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sv-SE" sz="700">
                <a:solidFill>
                  <a:srgbClr val="FFFFFF"/>
                </a:solidFill>
                <a:hlinkClick r:id="rId3" tooltip="https://tr.wikipedia.org/wiki/Lev_Tro%C3%A7k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Det här fotot</a:t>
            </a:r>
            <a:r>
              <a:rPr lang="sv-SE" sz="700">
                <a:solidFill>
                  <a:srgbClr val="FFFFFF"/>
                </a:solidFill>
              </a:rPr>
              <a:t> av Okänd författare licensieras enligt </a:t>
            </a:r>
            <a:r>
              <a:rPr lang="sv-SE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sv-SE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611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se Soviet propaganda posters once evoked heroism, pride and anxiety |  PBS NewsHour">
            <a:extLst>
              <a:ext uri="{FF2B5EF4-FFF2-40B4-BE49-F238E27FC236}">
                <a16:creationId xmlns:a16="http://schemas.microsoft.com/office/drawing/2014/main" id="{FDF2BE67-233A-F340-8F15-5D642202D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70" b="1026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B35A9E2-3BB0-D24D-A7EF-6D10DE5092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Den bolsjevikiska Revolutionen sker 7 november (25 oktober enligt rysk kalender) efter att Lenin beslutat sig för att gripa makten. </a:t>
            </a:r>
          </a:p>
          <a:p>
            <a:r>
              <a:rPr lang="en-US">
                <a:solidFill>
                  <a:srgbClr val="FFFFFF"/>
                </a:solidFill>
              </a:rPr>
              <a:t>De bolsjevikiska revolutionärerna tar över viktiga platser runt om i St. Petersburg och det tar inte lång tid innan bolsjevikerna fått kontroll över de större städerna i hela riket. Därmed skedde en oblodig statskupp/revolution som kallas </a:t>
            </a:r>
            <a:r>
              <a:rPr lang="en-US" i="1">
                <a:solidFill>
                  <a:srgbClr val="FFFFFF"/>
                </a:solidFill>
              </a:rPr>
              <a:t>oktoberrevolutionen</a:t>
            </a:r>
            <a:r>
              <a:rPr lang="en-US">
                <a:solidFill>
                  <a:srgbClr val="FFFFFF"/>
                </a:solidFill>
              </a:rPr>
              <a:t>. </a:t>
            </a:r>
          </a:p>
          <a:p>
            <a:r>
              <a:rPr lang="en-US">
                <a:solidFill>
                  <a:srgbClr val="FFFFFF"/>
                </a:solidFill>
              </a:rPr>
              <a:t>Parlamentet utropade nyval i januari 1918, men efter att bolsjevikerna inte vann valet så upplöste Lenin parlamentet och hävdade att </a:t>
            </a:r>
            <a:r>
              <a:rPr lang="en-US" b="1">
                <a:solidFill>
                  <a:srgbClr val="FFFFFF"/>
                </a:solidFill>
              </a:rPr>
              <a:t>Proletariatets diktatur</a:t>
            </a:r>
            <a:r>
              <a:rPr lang="en-US">
                <a:solidFill>
                  <a:srgbClr val="FFFFFF"/>
                </a:solidFill>
              </a:rPr>
              <a:t> hade införts. 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43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91856AA-EE5C-F24A-9AB0-4CAB2368C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385763"/>
            <a:ext cx="6002110" cy="338136"/>
          </a:xfrm>
        </p:spPr>
        <p:txBody>
          <a:bodyPr>
            <a:normAutofit fontScale="90000"/>
          </a:bodyPr>
          <a:lstStyle/>
          <a:p>
            <a:r>
              <a:rPr lang="sv-SE" sz="4000" b="1" dirty="0"/>
              <a:t>Inbördeskrig.</a:t>
            </a:r>
            <a:br>
              <a:rPr lang="sv-SE" sz="4000" dirty="0"/>
            </a:b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295C3-7EFD-074E-A6D3-7492BC84F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723898"/>
            <a:ext cx="6886575" cy="6134101"/>
          </a:xfrm>
        </p:spPr>
        <p:txBody>
          <a:bodyPr>
            <a:normAutofit lnSpcReduction="10000"/>
          </a:bodyPr>
          <a:lstStyle/>
          <a:p>
            <a:r>
              <a:rPr lang="sv-SE" sz="2400" dirty="0"/>
              <a:t>Lenin sluter en separatfred med Tyskland vid Brest-</a:t>
            </a:r>
            <a:r>
              <a:rPr lang="sv-SE" sz="2400" dirty="0" err="1"/>
              <a:t>Litovsk</a:t>
            </a:r>
            <a:r>
              <a:rPr lang="sv-SE" sz="2400" dirty="0"/>
              <a:t>, där man tvingades lämna ifrån sig stora landområden. </a:t>
            </a:r>
          </a:p>
          <a:p>
            <a:endParaRPr lang="sv-SE" sz="2400" dirty="0"/>
          </a:p>
          <a:p>
            <a:r>
              <a:rPr lang="sv-SE" sz="2400" dirty="0"/>
              <a:t>Bolsjevikerna som nu kallade sig för kommunister mötte motstånd från Tsaranhängare, liberaler och socialdemokrater i sitt bildande av proletariatets diktatur och inbördeskrig bryter ut. Motståndarna kallade sig de vita och kommunisterna de röda. De vita fick stöd av bl.a. Storbritannien och USA.</a:t>
            </a:r>
          </a:p>
          <a:p>
            <a:r>
              <a:rPr lang="sv-SE" sz="2400" dirty="0"/>
              <a:t>Men 1921 står den Röda armén och kommunisterna som segrare och ca 7 miljoner ska ha förlorat livet på grund av inbördeskriget. </a:t>
            </a:r>
          </a:p>
          <a:p>
            <a:endParaRPr lang="sv-SE" sz="2400" dirty="0"/>
          </a:p>
          <a:p>
            <a:r>
              <a:rPr lang="sv-SE" sz="2400" dirty="0"/>
              <a:t>Kommunisterna utropar den nya staten Sovjetunionen 1922, med Moskva som ny huvudstad och när Lenin dör 1924 får St. Petersburg namnet Leningrad. </a:t>
            </a:r>
          </a:p>
          <a:p>
            <a:pPr marL="0" indent="0">
              <a:buNone/>
            </a:pPr>
            <a:endParaRPr lang="sv-SE" sz="2400" dirty="0"/>
          </a:p>
          <a:p>
            <a:endParaRPr lang="sv-SE" sz="1400" dirty="0"/>
          </a:p>
        </p:txBody>
      </p:sp>
      <p:pic>
        <p:nvPicPr>
          <p:cNvPr id="2050" name="Picture 2" descr="Sovjet Soviet propaganda Posters mobilisering för revolutionen |  Indomitus.blog">
            <a:extLst>
              <a:ext uri="{FF2B5EF4-FFF2-40B4-BE49-F238E27FC236}">
                <a16:creationId xmlns:a16="http://schemas.microsoft.com/office/drawing/2014/main" id="{B15CC56F-D600-7B49-B375-F17398CAEF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19"/>
          <a:stretch/>
        </p:blipFill>
        <p:spPr bwMode="auto">
          <a:xfrm>
            <a:off x="7199440" y="10"/>
            <a:ext cx="4992560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72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5D0FAE-4210-114B-A3D2-B54C317FA9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814388"/>
            <a:ext cx="10515600" cy="536257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Ryssland</a:t>
            </a:r>
            <a:r>
              <a:rPr lang="en-US" dirty="0"/>
              <a:t> var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monarki</a:t>
            </a:r>
            <a:r>
              <a:rPr lang="en-US" dirty="0"/>
              <a:t> </a:t>
            </a:r>
            <a:r>
              <a:rPr lang="en-US" dirty="0" err="1"/>
              <a:t>där</a:t>
            </a:r>
            <a:r>
              <a:rPr lang="en-US" dirty="0"/>
              <a:t> </a:t>
            </a:r>
            <a:r>
              <a:rPr lang="en-US" dirty="0" err="1"/>
              <a:t>tsaren</a:t>
            </a:r>
            <a:r>
              <a:rPr lang="en-US" dirty="0"/>
              <a:t> var </a:t>
            </a:r>
            <a:r>
              <a:rPr lang="en-US" dirty="0" err="1"/>
              <a:t>envåldshärskare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ansåg</a:t>
            </a:r>
            <a:r>
              <a:rPr lang="en-US" dirty="0"/>
              <a:t> sig ha </a:t>
            </a:r>
            <a:r>
              <a:rPr lang="en-US" dirty="0" err="1"/>
              <a:t>fått</a:t>
            </a:r>
            <a:r>
              <a:rPr lang="en-US" dirty="0"/>
              <a:t> sin </a:t>
            </a:r>
            <a:r>
              <a:rPr lang="en-US" dirty="0" err="1"/>
              <a:t>makt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Gud, </a:t>
            </a:r>
            <a:r>
              <a:rPr lang="en-US" dirty="0" err="1"/>
              <a:t>likt</a:t>
            </a:r>
            <a:r>
              <a:rPr lang="en-US" dirty="0"/>
              <a:t> </a:t>
            </a:r>
            <a:r>
              <a:rPr lang="en-US" dirty="0" err="1"/>
              <a:t>feodala</a:t>
            </a:r>
            <a:r>
              <a:rPr lang="en-US" dirty="0"/>
              <a:t> </a:t>
            </a:r>
            <a:r>
              <a:rPr lang="en-US" dirty="0" err="1"/>
              <a:t>tider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Centraleuropa</a:t>
            </a:r>
            <a:r>
              <a:rPr lang="en-US" dirty="0"/>
              <a:t>.  </a:t>
            </a:r>
          </a:p>
          <a:p>
            <a:endParaRPr lang="en-US" dirty="0"/>
          </a:p>
          <a:p>
            <a:r>
              <a:rPr lang="en-US" dirty="0" err="1"/>
              <a:t>Tsaren</a:t>
            </a:r>
            <a:r>
              <a:rPr lang="en-US" dirty="0"/>
              <a:t> </a:t>
            </a:r>
            <a:r>
              <a:rPr lang="en-US" dirty="0" err="1"/>
              <a:t>styre</a:t>
            </a:r>
            <a:r>
              <a:rPr lang="en-US" dirty="0"/>
              <a:t> </a:t>
            </a:r>
            <a:r>
              <a:rPr lang="en-US" dirty="0" err="1"/>
              <a:t>landet</a:t>
            </a:r>
            <a:r>
              <a:rPr lang="en-US" dirty="0"/>
              <a:t> med </a:t>
            </a:r>
            <a:r>
              <a:rPr lang="en-US" dirty="0" err="1"/>
              <a:t>järnhand</a:t>
            </a:r>
            <a:r>
              <a:rPr lang="en-US" dirty="0"/>
              <a:t>,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höll</a:t>
            </a:r>
            <a:r>
              <a:rPr lang="en-US" dirty="0"/>
              <a:t> </a:t>
            </a:r>
            <a:r>
              <a:rPr lang="en-US" dirty="0" err="1"/>
              <a:t>folket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schakt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styrde</a:t>
            </a:r>
            <a:r>
              <a:rPr lang="en-US" dirty="0"/>
              <a:t> </a:t>
            </a:r>
            <a:r>
              <a:rPr lang="en-US" dirty="0" err="1"/>
              <a:t>sitt</a:t>
            </a:r>
            <a:r>
              <a:rPr lang="en-US" dirty="0"/>
              <a:t> </a:t>
            </a:r>
            <a:r>
              <a:rPr lang="en-US" dirty="0" err="1"/>
              <a:t>rike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starka</a:t>
            </a:r>
            <a:r>
              <a:rPr lang="en-US" dirty="0"/>
              <a:t> </a:t>
            </a:r>
            <a:r>
              <a:rPr lang="en-US" dirty="0" err="1"/>
              <a:t>institutioner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Den </a:t>
            </a:r>
            <a:r>
              <a:rPr lang="en-US" dirty="0" err="1"/>
              <a:t>ortodoxa</a:t>
            </a:r>
            <a:r>
              <a:rPr lang="en-US" dirty="0"/>
              <a:t> </a:t>
            </a:r>
            <a:r>
              <a:rPr lang="en-US" dirty="0" err="1"/>
              <a:t>kyrkan</a:t>
            </a:r>
            <a:endParaRPr lang="en-US" dirty="0"/>
          </a:p>
          <a:p>
            <a:pPr lvl="0"/>
            <a:r>
              <a:rPr lang="en-US" dirty="0" err="1"/>
              <a:t>Armén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Den </a:t>
            </a:r>
            <a:r>
              <a:rPr lang="en-US" dirty="0" err="1"/>
              <a:t>hemliga</a:t>
            </a:r>
            <a:r>
              <a:rPr lang="en-US" dirty="0"/>
              <a:t> </a:t>
            </a:r>
            <a:r>
              <a:rPr lang="en-US" dirty="0" err="1"/>
              <a:t>polisen</a:t>
            </a:r>
            <a:r>
              <a:rPr lang="en-US" dirty="0"/>
              <a:t> </a:t>
            </a:r>
          </a:p>
          <a:p>
            <a:pPr lvl="0"/>
            <a:r>
              <a:rPr lang="en-US" dirty="0" err="1"/>
              <a:t>Statliga</a:t>
            </a:r>
            <a:r>
              <a:rPr lang="en-US" dirty="0"/>
              <a:t> </a:t>
            </a:r>
            <a:r>
              <a:rPr lang="en-US" dirty="0" err="1"/>
              <a:t>tjänstemän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10D8B1-3E49-A54A-BBDB-98167F5F1D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3467" y="1171575"/>
            <a:ext cx="10905066" cy="50053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Framför</a:t>
            </a:r>
            <a:r>
              <a:rPr lang="en-US" dirty="0"/>
              <a:t> </a:t>
            </a:r>
            <a:r>
              <a:rPr lang="en-US" dirty="0" err="1"/>
              <a:t>allt</a:t>
            </a:r>
            <a:r>
              <a:rPr lang="en-US" dirty="0"/>
              <a:t> </a:t>
            </a:r>
            <a:r>
              <a:rPr lang="en-US" dirty="0" err="1"/>
              <a:t>Armén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den </a:t>
            </a:r>
            <a:r>
              <a:rPr lang="en-US" dirty="0" err="1"/>
              <a:t>hemliga</a:t>
            </a:r>
            <a:r>
              <a:rPr lang="en-US" dirty="0"/>
              <a:t> </a:t>
            </a:r>
            <a:r>
              <a:rPr lang="en-US" dirty="0" err="1"/>
              <a:t>polisen</a:t>
            </a:r>
            <a:r>
              <a:rPr lang="en-US" dirty="0"/>
              <a:t> </a:t>
            </a:r>
            <a:r>
              <a:rPr lang="en-US" dirty="0" err="1"/>
              <a:t>användes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hålla</a:t>
            </a:r>
            <a:r>
              <a:rPr lang="en-US" dirty="0"/>
              <a:t> </a:t>
            </a:r>
            <a:r>
              <a:rPr lang="en-US" dirty="0" err="1"/>
              <a:t>befolkningen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schack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Armén</a:t>
            </a:r>
            <a:r>
              <a:rPr lang="en-US" dirty="0"/>
              <a:t> </a:t>
            </a:r>
            <a:r>
              <a:rPr lang="en-US" dirty="0" err="1"/>
              <a:t>användes</a:t>
            </a:r>
            <a:r>
              <a:rPr lang="en-US" dirty="0"/>
              <a:t> </a:t>
            </a:r>
            <a:r>
              <a:rPr lang="en-US" dirty="0" err="1"/>
              <a:t>således</a:t>
            </a:r>
            <a:r>
              <a:rPr lang="en-US" dirty="0"/>
              <a:t> </a:t>
            </a:r>
            <a:r>
              <a:rPr lang="en-US" dirty="0" err="1"/>
              <a:t>inte</a:t>
            </a:r>
            <a:r>
              <a:rPr lang="en-US" dirty="0"/>
              <a:t> bara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försvara</a:t>
            </a:r>
            <a:r>
              <a:rPr lang="en-US" dirty="0"/>
              <a:t> </a:t>
            </a:r>
            <a:r>
              <a:rPr lang="en-US" dirty="0" err="1"/>
              <a:t>landet</a:t>
            </a:r>
            <a:r>
              <a:rPr lang="en-US" dirty="0"/>
              <a:t> mot </a:t>
            </a:r>
            <a:r>
              <a:rPr lang="en-US" dirty="0" err="1"/>
              <a:t>yttre</a:t>
            </a:r>
            <a:r>
              <a:rPr lang="en-US" dirty="0"/>
              <a:t> </a:t>
            </a:r>
            <a:r>
              <a:rPr lang="en-US" dirty="0" err="1"/>
              <a:t>fiender</a:t>
            </a:r>
            <a:r>
              <a:rPr lang="en-US" dirty="0"/>
              <a:t>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slå</a:t>
            </a:r>
            <a:r>
              <a:rPr lang="en-US" dirty="0"/>
              <a:t> </a:t>
            </a:r>
            <a:r>
              <a:rPr lang="en-US" dirty="0" err="1"/>
              <a:t>ner</a:t>
            </a:r>
            <a:r>
              <a:rPr lang="en-US" dirty="0"/>
              <a:t> </a:t>
            </a:r>
            <a:r>
              <a:rPr lang="en-US" dirty="0" err="1"/>
              <a:t>bondeuppror</a:t>
            </a:r>
            <a:r>
              <a:rPr lang="en-US" dirty="0"/>
              <a:t> runt om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riket</a:t>
            </a:r>
            <a:r>
              <a:rPr lang="en-US" dirty="0"/>
              <a:t> vid </a:t>
            </a:r>
            <a:r>
              <a:rPr lang="en-US" dirty="0" err="1"/>
              <a:t>exempelvis</a:t>
            </a:r>
            <a:r>
              <a:rPr lang="en-US" dirty="0"/>
              <a:t> </a:t>
            </a:r>
            <a:r>
              <a:rPr lang="en-US" dirty="0" err="1"/>
              <a:t>hungersnöd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Tsaren</a:t>
            </a:r>
            <a:r>
              <a:rPr lang="en-US" dirty="0"/>
              <a:t> hade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hemlig</a:t>
            </a:r>
            <a:r>
              <a:rPr lang="en-US" dirty="0"/>
              <a:t> polis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spårade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kritiker</a:t>
            </a:r>
            <a:r>
              <a:rPr lang="en-US" dirty="0"/>
              <a:t> mot </a:t>
            </a:r>
            <a:r>
              <a:rPr lang="en-US" dirty="0" err="1"/>
              <a:t>tsardömet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såg</a:t>
            </a:r>
            <a:r>
              <a:rPr lang="en-US" dirty="0"/>
              <a:t> till </a:t>
            </a:r>
            <a:r>
              <a:rPr lang="en-US" dirty="0" err="1"/>
              <a:t>att</a:t>
            </a:r>
            <a:r>
              <a:rPr lang="en-US" dirty="0"/>
              <a:t> de </a:t>
            </a:r>
            <a:r>
              <a:rPr lang="en-US" dirty="0" err="1"/>
              <a:t>försvann</a:t>
            </a:r>
            <a:r>
              <a:rPr lang="en-US" dirty="0"/>
              <a:t>. </a:t>
            </a:r>
          </a:p>
          <a:p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DDA986-B6EE-4642-AC60-0490373E6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B62878-12EF-4E97-A284-47BAFC30D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79188D-1ED5-4705-B8C7-5D6FB7670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514" y="685800"/>
            <a:ext cx="10800972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2246189-E3A8-0B49-9898-8A3E69D3768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4425" y="842963"/>
            <a:ext cx="9461521" cy="47539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90% av den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ryska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befolkningen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var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bönder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många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av dem var under 1800-talet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livegna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vill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säga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att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eller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mindre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slavar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eftersom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fick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flytta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från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de gods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jobbade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på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eller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gifta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sig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godsägarens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godkännande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Denna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eftersatta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arbetsform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tog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tsaren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Alexander II bord 1861. </a:t>
            </a: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0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F7DF6F-A889-6645-BEB6-B549B64F467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Bönderna</a:t>
            </a:r>
            <a:r>
              <a:rPr lang="en-US" dirty="0"/>
              <a:t> </a:t>
            </a:r>
            <a:r>
              <a:rPr lang="en-US" dirty="0" err="1"/>
              <a:t>fick</a:t>
            </a:r>
            <a:r>
              <a:rPr lang="en-US" dirty="0"/>
              <a:t> </a:t>
            </a:r>
            <a:r>
              <a:rPr lang="en-US" dirty="0" err="1"/>
              <a:t>rätt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köpa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av </a:t>
            </a:r>
            <a:r>
              <a:rPr lang="en-US" dirty="0" err="1"/>
              <a:t>marken</a:t>
            </a:r>
            <a:r>
              <a:rPr lang="en-US" dirty="0"/>
              <a:t> de </a:t>
            </a:r>
            <a:r>
              <a:rPr lang="en-US" dirty="0" err="1"/>
              <a:t>jobbade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självförsörjande</a:t>
            </a:r>
            <a:r>
              <a:rPr lang="en-US" dirty="0"/>
              <a:t>, men de </a:t>
            </a:r>
            <a:r>
              <a:rPr lang="en-US" dirty="0" err="1"/>
              <a:t>före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livegna</a:t>
            </a:r>
            <a:r>
              <a:rPr lang="en-US" dirty="0"/>
              <a:t> </a:t>
            </a:r>
            <a:r>
              <a:rPr lang="en-US" dirty="0" err="1"/>
              <a:t>bönderna</a:t>
            </a:r>
            <a:r>
              <a:rPr lang="en-US" dirty="0"/>
              <a:t> hade </a:t>
            </a:r>
            <a:r>
              <a:rPr lang="en-US" dirty="0" err="1"/>
              <a:t>såklart</a:t>
            </a:r>
            <a:r>
              <a:rPr lang="en-US" dirty="0"/>
              <a:t> inga </a:t>
            </a:r>
            <a:r>
              <a:rPr lang="en-US" dirty="0" err="1"/>
              <a:t>pengar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  <a:r>
              <a:rPr lang="en-US" dirty="0" err="1"/>
              <a:t>Därmed</a:t>
            </a:r>
            <a:r>
              <a:rPr lang="en-US" dirty="0"/>
              <a:t> </a:t>
            </a:r>
            <a:r>
              <a:rPr lang="en-US" dirty="0" err="1"/>
              <a:t>gav</a:t>
            </a:r>
            <a:r>
              <a:rPr lang="en-US" dirty="0"/>
              <a:t> </a:t>
            </a:r>
            <a:r>
              <a:rPr lang="en-US" dirty="0" err="1"/>
              <a:t>staten</a:t>
            </a:r>
            <a:r>
              <a:rPr lang="en-US" dirty="0"/>
              <a:t> dem </a:t>
            </a:r>
            <a:r>
              <a:rPr lang="en-US" dirty="0" err="1"/>
              <a:t>lån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köpa</a:t>
            </a:r>
            <a:r>
              <a:rPr lang="en-US" dirty="0"/>
              <a:t> mark </a:t>
            </a:r>
            <a:r>
              <a:rPr lang="en-US" dirty="0" err="1"/>
              <a:t>för</a:t>
            </a:r>
            <a:r>
              <a:rPr lang="en-US" dirty="0"/>
              <a:t>, </a:t>
            </a:r>
            <a:r>
              <a:rPr lang="en-US" dirty="0" err="1"/>
              <a:t>vilket</a:t>
            </a:r>
            <a:r>
              <a:rPr lang="en-US" dirty="0"/>
              <a:t> </a:t>
            </a:r>
            <a:r>
              <a:rPr lang="en-US" dirty="0" err="1"/>
              <a:t>ledde</a:t>
            </a:r>
            <a:r>
              <a:rPr lang="en-US" dirty="0"/>
              <a:t> till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många</a:t>
            </a:r>
            <a:r>
              <a:rPr lang="en-US" dirty="0"/>
              <a:t> </a:t>
            </a:r>
            <a:r>
              <a:rPr lang="en-US" dirty="0" err="1"/>
              <a:t>bönder</a:t>
            </a:r>
            <a:r>
              <a:rPr lang="en-US" dirty="0"/>
              <a:t> </a:t>
            </a:r>
            <a:r>
              <a:rPr lang="en-US" dirty="0" err="1"/>
              <a:t>hamnade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stor</a:t>
            </a:r>
            <a:r>
              <a:rPr lang="en-US" dirty="0"/>
              <a:t> </a:t>
            </a:r>
            <a:r>
              <a:rPr lang="en-US" dirty="0" err="1"/>
              <a:t>skuld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var </a:t>
            </a:r>
            <a:r>
              <a:rPr lang="en-US" dirty="0" err="1"/>
              <a:t>svår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betala</a:t>
            </a:r>
            <a:r>
              <a:rPr lang="en-US" dirty="0"/>
              <a:t> </a:t>
            </a:r>
            <a:r>
              <a:rPr lang="en-US" dirty="0" err="1"/>
              <a:t>tillbaka</a:t>
            </a:r>
            <a:r>
              <a:rPr lang="en-US" dirty="0"/>
              <a:t> till </a:t>
            </a:r>
            <a:r>
              <a:rPr lang="en-US" dirty="0" err="1"/>
              <a:t>staten</a:t>
            </a:r>
            <a:r>
              <a:rPr lang="en-US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112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3C7DEA-BCC2-4295-8850-147993296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C289949D-B9F6-468A-86FE-2694DC5AE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DF0958-0C87-4C28-9554-2FADC788C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EC53B48-7B73-49D1-A6FD-9DBF5141E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DEDDC41-2C98-4AF1-A0EA-AEEC34827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2208F20-F93C-4530-8370-FC7818BABB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52F51E0-B50B-43EA-B6AC-C16BD29C3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latshållare för innehåll 2">
            <a:extLst>
              <a:ext uri="{FF2B5EF4-FFF2-40B4-BE49-F238E27FC236}">
                <a16:creationId xmlns:a16="http://schemas.microsoft.com/office/drawing/2014/main" id="{EA8B629B-DED0-114C-9D52-0DB0E427CC5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79226" y="542925"/>
            <a:ext cx="9833548" cy="545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Industrialiseringen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börjar</a:t>
            </a:r>
            <a:r>
              <a:rPr lang="en-US" dirty="0">
                <a:solidFill>
                  <a:schemeClr val="tx2"/>
                </a:solidFill>
              </a:rPr>
              <a:t> under 1800-talets slut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Ryssland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vilket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leder</a:t>
            </a:r>
            <a:r>
              <a:rPr lang="en-US" dirty="0">
                <a:solidFill>
                  <a:schemeClr val="tx2"/>
                </a:solidFill>
              </a:rPr>
              <a:t> till </a:t>
            </a:r>
            <a:r>
              <a:rPr lang="en-US" dirty="0" err="1">
                <a:solidFill>
                  <a:schemeClr val="tx2"/>
                </a:solidFill>
              </a:rPr>
              <a:t>att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arbetarklass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växer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fram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Likt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stora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delar</a:t>
            </a:r>
            <a:r>
              <a:rPr lang="en-US" dirty="0">
                <a:solidFill>
                  <a:schemeClr val="tx2"/>
                </a:solidFill>
              </a:rPr>
              <a:t> av Europa </a:t>
            </a:r>
            <a:r>
              <a:rPr lang="en-US" dirty="0" err="1">
                <a:solidFill>
                  <a:schemeClr val="tx2"/>
                </a:solidFill>
              </a:rPr>
              <a:t>innan</a:t>
            </a:r>
            <a:r>
              <a:rPr lang="en-US" dirty="0">
                <a:solidFill>
                  <a:schemeClr val="tx2"/>
                </a:solidFill>
              </a:rPr>
              <a:t> dem </a:t>
            </a:r>
            <a:r>
              <a:rPr lang="en-US" dirty="0" err="1">
                <a:solidFill>
                  <a:schemeClr val="tx2"/>
                </a:solidFill>
              </a:rPr>
              <a:t>så</a:t>
            </a:r>
            <a:r>
              <a:rPr lang="en-US" dirty="0">
                <a:solidFill>
                  <a:schemeClr val="tx2"/>
                </a:solidFill>
              </a:rPr>
              <a:t> var det </a:t>
            </a:r>
            <a:r>
              <a:rPr lang="en-US" dirty="0" err="1">
                <a:solidFill>
                  <a:schemeClr val="tx2"/>
                </a:solidFill>
              </a:rPr>
              <a:t>förbjudet</a:t>
            </a:r>
            <a:r>
              <a:rPr lang="en-US" dirty="0">
                <a:solidFill>
                  <a:schemeClr val="tx2"/>
                </a:solidFill>
              </a:rPr>
              <a:t> med </a:t>
            </a:r>
            <a:r>
              <a:rPr lang="en-US" dirty="0" err="1">
                <a:solidFill>
                  <a:schemeClr val="tx2"/>
                </a:solidFill>
              </a:rPr>
              <a:t>fackföreningar</a:t>
            </a:r>
            <a:r>
              <a:rPr lang="en-US" dirty="0">
                <a:solidFill>
                  <a:schemeClr val="tx2"/>
                </a:solidFill>
              </a:rPr>
              <a:t> bland </a:t>
            </a:r>
            <a:r>
              <a:rPr lang="en-US" dirty="0" err="1">
                <a:solidFill>
                  <a:schemeClr val="tx2"/>
                </a:solidFill>
              </a:rPr>
              <a:t>arbetarna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r>
              <a:rPr lang="en-US" dirty="0">
                <a:solidFill>
                  <a:schemeClr val="tx2"/>
                </a:solidFill>
              </a:rPr>
              <a:t>Under 1890-talet </a:t>
            </a:r>
            <a:r>
              <a:rPr lang="en-US" dirty="0" err="1">
                <a:solidFill>
                  <a:schemeClr val="tx2"/>
                </a:solidFill>
              </a:rPr>
              <a:t>sprids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marxistiska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idéer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skrifter</a:t>
            </a:r>
            <a:r>
              <a:rPr lang="en-US" dirty="0">
                <a:solidFill>
                  <a:schemeClr val="tx2"/>
                </a:solidFill>
              </a:rPr>
              <a:t> bland </a:t>
            </a:r>
            <a:r>
              <a:rPr lang="en-US" dirty="0" err="1">
                <a:solidFill>
                  <a:schemeClr val="tx2"/>
                </a:solidFill>
              </a:rPr>
              <a:t>arbetarna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de </a:t>
            </a:r>
            <a:r>
              <a:rPr lang="en-US" dirty="0" err="1">
                <a:solidFill>
                  <a:schemeClr val="tx2"/>
                </a:solidFill>
              </a:rPr>
              <a:t>ryska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städerna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och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socialistiska</a:t>
            </a:r>
            <a:r>
              <a:rPr lang="en-US" dirty="0">
                <a:solidFill>
                  <a:schemeClr val="tx2"/>
                </a:solidFill>
              </a:rPr>
              <a:t> partier </a:t>
            </a:r>
            <a:r>
              <a:rPr lang="en-US" dirty="0" err="1">
                <a:solidFill>
                  <a:schemeClr val="tx2"/>
                </a:solidFill>
              </a:rPr>
              <a:t>växer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fram</a:t>
            </a:r>
            <a:r>
              <a:rPr lang="en-US" dirty="0">
                <a:solidFill>
                  <a:schemeClr val="tx2"/>
                </a:solidFill>
              </a:rPr>
              <a:t>. </a:t>
            </a:r>
          </a:p>
          <a:p>
            <a:r>
              <a:rPr lang="en-US" dirty="0">
                <a:solidFill>
                  <a:schemeClr val="tx2"/>
                </a:solidFill>
              </a:rPr>
              <a:t>Det </a:t>
            </a:r>
            <a:r>
              <a:rPr lang="en-US" dirty="0" err="1">
                <a:solidFill>
                  <a:schemeClr val="tx2"/>
                </a:solidFill>
              </a:rPr>
              <a:t>socialdemokratiska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partiet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menade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att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landet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behövde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utöka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industrialiseringen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innan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socialistisk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arbetarrevolution</a:t>
            </a:r>
            <a:r>
              <a:rPr lang="en-US" dirty="0">
                <a:solidFill>
                  <a:schemeClr val="tx2"/>
                </a:solidFill>
              </a:rPr>
              <a:t> var </a:t>
            </a:r>
            <a:r>
              <a:rPr lang="en-US" dirty="0" err="1">
                <a:solidFill>
                  <a:schemeClr val="tx2"/>
                </a:solidFill>
              </a:rPr>
              <a:t>möjlig</a:t>
            </a:r>
            <a:r>
              <a:rPr lang="en-US" dirty="0">
                <a:solidFill>
                  <a:schemeClr val="tx2"/>
                </a:solidFill>
              </a:rPr>
              <a:t>. De </a:t>
            </a:r>
            <a:r>
              <a:rPr lang="en-US" dirty="0" err="1">
                <a:solidFill>
                  <a:schemeClr val="tx2"/>
                </a:solidFill>
              </a:rPr>
              <a:t>ville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även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störta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tsardömet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genom</a:t>
            </a:r>
            <a:r>
              <a:rPr lang="en-US" dirty="0">
                <a:solidFill>
                  <a:schemeClr val="tx2"/>
                </a:solidFill>
              </a:rPr>
              <a:t> reformer </a:t>
            </a:r>
            <a:r>
              <a:rPr lang="en-US" dirty="0" err="1">
                <a:solidFill>
                  <a:schemeClr val="tx2"/>
                </a:solidFill>
              </a:rPr>
              <a:t>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samarbete</a:t>
            </a:r>
            <a:r>
              <a:rPr lang="en-US" dirty="0">
                <a:solidFill>
                  <a:schemeClr val="tx2"/>
                </a:solidFill>
              </a:rPr>
              <a:t> med </a:t>
            </a:r>
            <a:r>
              <a:rPr lang="en-US" dirty="0" err="1">
                <a:solidFill>
                  <a:schemeClr val="tx2"/>
                </a:solidFill>
              </a:rPr>
              <a:t>liberala</a:t>
            </a:r>
            <a:r>
              <a:rPr lang="en-US" dirty="0">
                <a:solidFill>
                  <a:schemeClr val="tx2"/>
                </a:solidFill>
              </a:rPr>
              <a:t> partier.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8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597CD2-7152-CA47-9B6B-FB60781999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85240" y="1071563"/>
            <a:ext cx="9801860" cy="46983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Det </a:t>
            </a:r>
            <a:r>
              <a:rPr lang="en-US" dirty="0" err="1"/>
              <a:t>fanns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grupper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det </a:t>
            </a:r>
            <a:r>
              <a:rPr lang="en-US" dirty="0" err="1"/>
              <a:t>ryska</a:t>
            </a:r>
            <a:r>
              <a:rPr lang="en-US" dirty="0"/>
              <a:t> </a:t>
            </a:r>
            <a:r>
              <a:rPr lang="en-US" dirty="0" err="1"/>
              <a:t>socialdemokratiska</a:t>
            </a:r>
            <a:r>
              <a:rPr lang="en-US" dirty="0"/>
              <a:t> </a:t>
            </a:r>
            <a:r>
              <a:rPr lang="en-US" dirty="0" err="1"/>
              <a:t>partiet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vägrade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samarbeta</a:t>
            </a:r>
            <a:r>
              <a:rPr lang="en-US" dirty="0"/>
              <a:t> med </a:t>
            </a:r>
            <a:r>
              <a:rPr lang="en-US" dirty="0" err="1"/>
              <a:t>liberala</a:t>
            </a:r>
            <a:r>
              <a:rPr lang="en-US" dirty="0"/>
              <a:t> partier </a:t>
            </a:r>
            <a:r>
              <a:rPr lang="en-US" dirty="0" err="1"/>
              <a:t>eller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samhället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</a:t>
            </a:r>
            <a:r>
              <a:rPr lang="en-US" dirty="0" err="1"/>
              <a:t>sociala</a:t>
            </a:r>
            <a:r>
              <a:rPr lang="en-US" dirty="0"/>
              <a:t> reformer, </a:t>
            </a:r>
            <a:r>
              <a:rPr lang="en-US" dirty="0" err="1"/>
              <a:t>utan</a:t>
            </a:r>
            <a:r>
              <a:rPr lang="en-US" dirty="0"/>
              <a:t> de </a:t>
            </a:r>
            <a:r>
              <a:rPr lang="en-US" dirty="0" err="1"/>
              <a:t>ville</a:t>
            </a:r>
            <a:r>
              <a:rPr lang="en-US" dirty="0"/>
              <a:t> </a:t>
            </a:r>
            <a:r>
              <a:rPr lang="en-US" dirty="0" err="1"/>
              <a:t>störta</a:t>
            </a:r>
            <a:r>
              <a:rPr lang="en-US" dirty="0"/>
              <a:t> </a:t>
            </a:r>
            <a:r>
              <a:rPr lang="en-US" dirty="0" err="1"/>
              <a:t>hela</a:t>
            </a:r>
            <a:r>
              <a:rPr lang="en-US" dirty="0"/>
              <a:t> </a:t>
            </a:r>
            <a:r>
              <a:rPr lang="en-US" dirty="0" err="1"/>
              <a:t>samhällsordningen</a:t>
            </a:r>
            <a:r>
              <a:rPr lang="en-US" dirty="0"/>
              <a:t> </a:t>
            </a:r>
            <a:r>
              <a:rPr lang="en-US" dirty="0" err="1"/>
              <a:t>genom</a:t>
            </a:r>
            <a:r>
              <a:rPr lang="en-US" dirty="0"/>
              <a:t> revolution. </a:t>
            </a:r>
          </a:p>
          <a:p>
            <a:endParaRPr lang="en-US" dirty="0"/>
          </a:p>
          <a:p>
            <a:r>
              <a:rPr lang="en-US" dirty="0"/>
              <a:t>Denna </a:t>
            </a:r>
            <a:r>
              <a:rPr lang="en-US" dirty="0" err="1"/>
              <a:t>grupp</a:t>
            </a:r>
            <a:r>
              <a:rPr lang="en-US" dirty="0"/>
              <a:t> </a:t>
            </a:r>
            <a:r>
              <a:rPr lang="en-US" dirty="0" err="1"/>
              <a:t>leddes</a:t>
            </a:r>
            <a:r>
              <a:rPr lang="en-US" dirty="0"/>
              <a:t> av den </a:t>
            </a:r>
            <a:r>
              <a:rPr lang="en-US" dirty="0" err="1"/>
              <a:t>marxistiska</a:t>
            </a:r>
            <a:r>
              <a:rPr lang="en-US" dirty="0"/>
              <a:t> </a:t>
            </a:r>
            <a:r>
              <a:rPr lang="en-US" dirty="0" err="1"/>
              <a:t>revolutionären</a:t>
            </a:r>
            <a:r>
              <a:rPr lang="en-US" dirty="0"/>
              <a:t> </a:t>
            </a:r>
            <a:r>
              <a:rPr lang="en-US" b="1" dirty="0"/>
              <a:t>Vladimir Lenin</a:t>
            </a:r>
            <a:r>
              <a:rPr lang="en-US" dirty="0"/>
              <a:t>. Denna </a:t>
            </a:r>
            <a:r>
              <a:rPr lang="en-US" dirty="0" err="1"/>
              <a:t>grupp</a:t>
            </a:r>
            <a:r>
              <a:rPr lang="en-US" dirty="0"/>
              <a:t> </a:t>
            </a:r>
            <a:r>
              <a:rPr lang="en-US" dirty="0" err="1"/>
              <a:t>kallades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b="1" dirty="0" err="1"/>
              <a:t>Bolsjeviker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de </a:t>
            </a:r>
            <a:r>
              <a:rPr lang="en-US" dirty="0" err="1"/>
              <a:t>fick</a:t>
            </a:r>
            <a:r>
              <a:rPr lang="en-US" dirty="0"/>
              <a:t> </a:t>
            </a:r>
            <a:r>
              <a:rPr lang="en-US" dirty="0" err="1"/>
              <a:t>majoritet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partikongress</a:t>
            </a:r>
            <a:r>
              <a:rPr lang="en-US" dirty="0"/>
              <a:t> 1903. </a:t>
            </a:r>
          </a:p>
          <a:p>
            <a:endParaRPr lang="en-US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654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41ABA38-F639-364F-AF2B-45892CB4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b="1"/>
              <a:t>Ryska revolutionen 1905</a:t>
            </a:r>
            <a:br>
              <a:rPr lang="sv-SE"/>
            </a:br>
            <a:endParaRPr lang="sv-SE" dirty="0"/>
          </a:p>
        </p:txBody>
      </p:sp>
      <p:sp>
        <p:nvSpPr>
          <p:cNvPr id="2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7B8ADD-639C-5B4A-8B91-AF67D38C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v-SE" dirty="0"/>
              <a:t>Rysk-Japanska kriget 1904-1905 ledde till stort missnöje i Ryssland, omfattande strejker bland arbetarna i städerna och protester på landsbygden. </a:t>
            </a:r>
          </a:p>
          <a:p>
            <a:r>
              <a:rPr lang="sv-SE" dirty="0"/>
              <a:t>Tsaren Nikolaj II satt in soldater mot upploppen och flera demonstranter dödades. Detta besvarades med världens ditintills största generalstrejker och uppror. Oroligheter utbröt på många håll i imperiet. </a:t>
            </a:r>
          </a:p>
          <a:p>
            <a:r>
              <a:rPr lang="sv-SE" dirty="0"/>
              <a:t>Det var gatustrider i städerna och på landsbygden tog fattiga lantarbetare lagen i egna händer.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925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A7051E-2B3C-784C-B8E7-8A9D3ACC08C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653363" y="2176272"/>
            <a:ext cx="9367204" cy="40416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Nikolaj II </a:t>
            </a:r>
            <a:r>
              <a:rPr lang="en-US" dirty="0" err="1"/>
              <a:t>tvingades</a:t>
            </a:r>
            <a:r>
              <a:rPr lang="en-US" dirty="0"/>
              <a:t> </a:t>
            </a:r>
            <a:r>
              <a:rPr lang="en-US" dirty="0" err="1"/>
              <a:t>lätta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makten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tillät</a:t>
            </a:r>
            <a:r>
              <a:rPr lang="en-US" dirty="0"/>
              <a:t> nu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första</a:t>
            </a:r>
            <a:r>
              <a:rPr lang="en-US" dirty="0"/>
              <a:t> </a:t>
            </a:r>
            <a:r>
              <a:rPr lang="en-US" dirty="0" err="1"/>
              <a:t>gången</a:t>
            </a:r>
            <a:r>
              <a:rPr lang="en-US" dirty="0"/>
              <a:t> </a:t>
            </a:r>
            <a:r>
              <a:rPr lang="en-US" dirty="0" err="1"/>
              <a:t>arbetarna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sätta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 </a:t>
            </a:r>
            <a:r>
              <a:rPr lang="en-US" dirty="0" err="1"/>
              <a:t>arbetarråd</a:t>
            </a:r>
            <a:r>
              <a:rPr lang="en-US" dirty="0"/>
              <a:t>,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kallade</a:t>
            </a:r>
            <a:r>
              <a:rPr lang="en-US" dirty="0"/>
              <a:t> </a:t>
            </a:r>
            <a:r>
              <a:rPr lang="en-US" b="1" dirty="0" err="1"/>
              <a:t>sovjeter</a:t>
            </a:r>
            <a:r>
              <a:rPr lang="en-US" dirty="0"/>
              <a:t>. </a:t>
            </a:r>
          </a:p>
          <a:p>
            <a:r>
              <a:rPr lang="en-US" dirty="0" err="1"/>
              <a:t>Tsarmakten</a:t>
            </a:r>
            <a:r>
              <a:rPr lang="en-US" dirty="0"/>
              <a:t> </a:t>
            </a:r>
            <a:r>
              <a:rPr lang="en-US" dirty="0" err="1"/>
              <a:t>gav</a:t>
            </a:r>
            <a:r>
              <a:rPr lang="en-US" dirty="0"/>
              <a:t> </a:t>
            </a:r>
            <a:r>
              <a:rPr lang="en-US" dirty="0" err="1"/>
              <a:t>först</a:t>
            </a:r>
            <a:r>
              <a:rPr lang="en-US" dirty="0"/>
              <a:t> </a:t>
            </a:r>
            <a:r>
              <a:rPr lang="en-US" dirty="0" err="1"/>
              <a:t>löften</a:t>
            </a:r>
            <a:r>
              <a:rPr lang="en-US" dirty="0"/>
              <a:t> om </a:t>
            </a:r>
            <a:r>
              <a:rPr lang="en-US" dirty="0" err="1"/>
              <a:t>ekonomiska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demokratiska</a:t>
            </a:r>
            <a:r>
              <a:rPr lang="en-US" dirty="0"/>
              <a:t> reformer, men slog sedan </a:t>
            </a:r>
            <a:r>
              <a:rPr lang="en-US" dirty="0" err="1"/>
              <a:t>hårt</a:t>
            </a:r>
            <a:r>
              <a:rPr lang="en-US" dirty="0"/>
              <a:t> </a:t>
            </a:r>
            <a:r>
              <a:rPr lang="en-US" dirty="0" err="1"/>
              <a:t>tillbaka</a:t>
            </a:r>
            <a:r>
              <a:rPr lang="en-US" dirty="0"/>
              <a:t>, </a:t>
            </a:r>
            <a:r>
              <a:rPr lang="en-US" dirty="0" err="1"/>
              <a:t>och</a:t>
            </a:r>
            <a:r>
              <a:rPr lang="en-US" dirty="0"/>
              <a:t> </a:t>
            </a:r>
            <a:r>
              <a:rPr lang="en-US" b="1" dirty="0" err="1"/>
              <a:t>duman</a:t>
            </a:r>
            <a:r>
              <a:rPr lang="en-US" dirty="0"/>
              <a:t>, </a:t>
            </a:r>
            <a:r>
              <a:rPr lang="en-US" dirty="0" err="1"/>
              <a:t>folkförsamlingen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instiftats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</a:t>
            </a:r>
            <a:r>
              <a:rPr lang="en-US" dirty="0" err="1"/>
              <a:t>oroligheterna</a:t>
            </a:r>
            <a:r>
              <a:rPr lang="en-US" dirty="0"/>
              <a:t> 1905, </a:t>
            </a:r>
            <a:r>
              <a:rPr lang="en-US" dirty="0" err="1"/>
              <a:t>blev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praktiken</a:t>
            </a:r>
            <a:r>
              <a:rPr lang="en-US" dirty="0"/>
              <a:t> </a:t>
            </a:r>
            <a:r>
              <a:rPr lang="en-US" dirty="0" err="1"/>
              <a:t>maktlös</a:t>
            </a:r>
            <a:r>
              <a:rPr lang="en-US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958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47CBF9C57A2943AD7544974C81FB59" ma:contentTypeVersion="10" ma:contentTypeDescription="Skapa ett nytt dokument." ma:contentTypeScope="" ma:versionID="d815c6a8526486325aee0cd9a2efafec">
  <xsd:schema xmlns:xsd="http://www.w3.org/2001/XMLSchema" xmlns:xs="http://www.w3.org/2001/XMLSchema" xmlns:p="http://schemas.microsoft.com/office/2006/metadata/properties" xmlns:ns3="4bb9e4d0-3331-40a1-907f-6ebe6061426a" xmlns:ns4="3e9decdb-2e55-4588-84a0-c7967803a843" targetNamespace="http://schemas.microsoft.com/office/2006/metadata/properties" ma:root="true" ma:fieldsID="0e30dd7e237374281bfed1501f5b5787" ns3:_="" ns4:_="">
    <xsd:import namespace="4bb9e4d0-3331-40a1-907f-6ebe6061426a"/>
    <xsd:import namespace="3e9decdb-2e55-4588-84a0-c7967803a84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b9e4d0-3331-40a1-907f-6ebe606142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Delar tips,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9decdb-2e55-4588-84a0-c7967803a8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E58D73F-0202-47B7-9830-504396CB5B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b9e4d0-3331-40a1-907f-6ebe6061426a"/>
    <ds:schemaRef ds:uri="3e9decdb-2e55-4588-84a0-c7967803a8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CEA078-C452-420D-AEA8-DED85A355D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B40E0C-5510-47BC-8EC0-2EE4A6C1DBC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914</Words>
  <Application>Microsoft Office PowerPoint</Application>
  <PresentationFormat>Bredbild</PresentationFormat>
  <Paragraphs>58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Ryska revolutionen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Ryska revolutionen 1905 </vt:lpstr>
      <vt:lpstr>PowerPoint-presentation</vt:lpstr>
      <vt:lpstr>Oktoberrevolutionen 1917 </vt:lpstr>
      <vt:lpstr>PowerPoint-presentation</vt:lpstr>
      <vt:lpstr>PowerPoint-presentation</vt:lpstr>
      <vt:lpstr>PowerPoint-presentation</vt:lpstr>
      <vt:lpstr>Inbördeskrig.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Ryska revolutionen </dc:title>
  <dc:creator>Microsoft Office User</dc:creator>
  <cp:lastModifiedBy>Svensson Patrik</cp:lastModifiedBy>
  <cp:revision>2</cp:revision>
  <dcterms:created xsi:type="dcterms:W3CDTF">2021-04-21T11:22:17Z</dcterms:created>
  <dcterms:modified xsi:type="dcterms:W3CDTF">2021-04-27T10:40:16Z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0x0101009E47CBF9C57A2943AD7544974C81FB59</vt:lpwstr>
  </property>
</Properties>
</file>