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0"/>
  </p:normalViewPr>
  <p:slideViewPr>
    <p:cSldViewPr snapToGrid="0" snapToObjects="1">
      <p:cViewPr varScale="1">
        <p:scale>
          <a:sx n="122" d="100"/>
          <a:sy n="12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92813-7061-BA47-9F9B-387732136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10E9FB6-EAA0-8E41-8DBB-3B55EEE5D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3284F0-6D35-8E44-B393-09FF28D3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A10DDF-A6C3-974B-AE5E-FA753C94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CE5640-0563-154F-BEB8-C629086A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97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B6F08-CB7B-224C-943C-D35DA240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FB0A3A0-FDFB-384C-B5D1-F7EE5AD4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726511-14E7-4E4E-B3B2-3C5B2055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3FDED8-EDF8-5542-B70C-F2D16EA2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84B1DB-8F84-734B-BAEE-815D1A09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47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FBEA004-FC95-D448-BF34-ABB69F271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15AACB-41EE-9844-8CAE-DE93BF2A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7D0091-073A-524A-B56A-CCD3D2DC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3F6C95-C3B2-574A-B692-D757506E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B4CD4-2186-7246-86EE-5EDD484C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56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65969A-90D3-604E-B276-687BA099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D09460-21CD-C448-8745-D58A6F9E5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1AFC21-CE9A-3C4B-B2C2-30B215C9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FA150F-DF92-224E-B8F0-7616E919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77039F-F18B-8B4F-AA0D-DDACE93A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04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97D5E-FF6C-B249-B6A8-3CC265E0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4022A7-A32D-AC43-B1CB-DB55D2DCB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D7AC60-E273-A346-BB26-23D0A12B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5C1114-0378-7B46-BCB6-1554AC13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AEC080-F77D-3C41-9C84-92652ED2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98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04940E-D050-4149-88BB-57605374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67D021-E611-D74D-8F89-10A8D76B3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D8EB2F-3F11-B44A-9080-4C8684C81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1FC016-F9C5-3649-B789-93D9B8C3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6E2D60-4BEC-6146-8E5C-8D9A6719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5FBF13-4CD1-7340-AA47-891AF93D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29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5903B-3029-C149-9C27-4FD33560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77B61F-000A-2B43-889A-A3D950E5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974E7B-61D6-C942-B99E-A94F9142D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91C6B2-BD8D-5141-AD88-8BA7050BF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43FABD-DA06-EA4A-9E60-E30276BB1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2F32312-56A2-C04C-A98B-08B41760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6DAB730-5481-0045-B0BB-CA420DD7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FBEA9A8-A40C-EE4E-9440-35A32636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37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70CFB-D111-1C46-A6F5-B8AD75F6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3FDC4BB-E5C4-C44F-BC60-E689C65C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FCEB51-25DA-194E-87F6-654EDDAB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D244CD6-C1E4-3E47-9F14-E0A3386E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29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238E3A-7263-CC4A-B57F-0D8715C0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B11C47A-4993-FD4E-AAB1-AFE82D99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07D37D-60F8-724F-A8F3-C2D5DAC7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08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BF46DC-7054-6342-9312-35F09AEE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090E7A-80B3-7949-BD18-29426440C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B8F33-4C3D-4E42-963B-2F2A06D6E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98450C-1762-004F-987C-B922AD9B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16A2C4-8108-A141-BACF-A74A28B3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0E38D6-DEE7-DB42-85EB-6BCA3C99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55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7825B-E60B-9E4E-B6FD-575E90AA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C92434A-9516-E94A-9275-1B98DF434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5E7C93-D94B-6242-9F38-C84F34500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4842EC-E50C-594E-A2E9-2151B86B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D645F7-54F6-974C-B569-792F2BD3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479F28-67D6-5A43-BEEE-540EB6AA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36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A280B6D-2F3D-D245-9170-4E64CF05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9B6247-4F54-5F4B-969C-38E69450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5483A3-64FF-0141-A71A-B1123D0DB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A9F9-417D-2F47-ADDB-9D70A7ACACA1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EB4173-830D-2C43-9C60-C39A9B909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EB9251-2549-964F-B2E2-E03B18C7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B8E5-35BC-E341-9189-A74E9828E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1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Benito_Mussolini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.wikipedia.org/wiki/Stalinouriezh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quote.org/wiki/File:Flag_of_the_Soviet_Union_(1936%E2%80%931955).svg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Josef_Stali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y.wikipedia.org/wiki/Adolf_Hitle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EFB1FB-2A1F-A74F-97E9-31E3BD19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571501"/>
            <a:ext cx="4645250" cy="2643188"/>
          </a:xfrm>
        </p:spPr>
        <p:txBody>
          <a:bodyPr anchor="b">
            <a:normAutofit fontScale="90000"/>
          </a:bodyPr>
          <a:lstStyle/>
          <a:p>
            <a:pPr algn="l"/>
            <a:r>
              <a:rPr lang="sv-SE" sz="4700" b="1"/>
              <a:t>Mellankrigstiden och Hitlers väg till makten</a:t>
            </a:r>
            <a:br>
              <a:rPr lang="sv-SE" sz="4700" b="1"/>
            </a:br>
            <a:endParaRPr lang="sv-SE" sz="47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3EE338-45FF-914C-A06E-6525AA9D6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1523" y="3015049"/>
            <a:ext cx="740353" cy="199641"/>
          </a:xfrm>
        </p:spPr>
        <p:txBody>
          <a:bodyPr anchor="t">
            <a:normAutofit/>
          </a:bodyPr>
          <a:lstStyle/>
          <a:p>
            <a:pPr algn="l"/>
            <a:endParaRPr lang="sv-SE" sz="100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Benito Mussolini - Role in World War II | Britannica">
            <a:extLst>
              <a:ext uri="{FF2B5EF4-FFF2-40B4-BE49-F238E27FC236}">
                <a16:creationId xmlns:a16="http://schemas.microsoft.com/office/drawing/2014/main" id="{D8E3512A-6264-FE40-826B-A5FDD973A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1" b="1083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saker till hyperinflationen i Tyskland 1923 | Historia | SO-rummet">
            <a:extLst>
              <a:ext uri="{FF2B5EF4-FFF2-40B4-BE49-F238E27FC236}">
                <a16:creationId xmlns:a16="http://schemas.microsoft.com/office/drawing/2014/main" id="{E1DA93AC-EA57-544F-AEF1-E7CEF47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77" y="2984499"/>
            <a:ext cx="2463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7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16B83BD-0C39-3C45-9C45-006960C88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r="18116" b="368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646407-391A-D84B-BB7A-05D3C0FD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16687"/>
            <a:ext cx="5724906" cy="1124203"/>
          </a:xfrm>
        </p:spPr>
        <p:txBody>
          <a:bodyPr anchor="b">
            <a:normAutofit/>
          </a:bodyPr>
          <a:lstStyle/>
          <a:p>
            <a:r>
              <a:rPr lang="sv-SE" sz="3200" dirty="0"/>
              <a:t>Tyskland blir en nazistisk diktatur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0D713A-C4BA-5D4B-821B-D975435D9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386894" cy="4121648"/>
          </a:xfrm>
        </p:spPr>
        <p:txBody>
          <a:bodyPr anchor="t">
            <a:normAutofit/>
          </a:bodyPr>
          <a:lstStyle/>
          <a:p>
            <a:r>
              <a:rPr lang="sv-SE" sz="2400" dirty="0"/>
              <a:t>1933 gör blir Tyskland en nazistisk diktatur efter att Hitler tagit makten genom något som kan beskrivas som en statskupp. </a:t>
            </a:r>
          </a:p>
          <a:p>
            <a:r>
              <a:rPr lang="sv-SE" sz="2400" dirty="0"/>
              <a:t>Efter ett nyval på våren får NSDAP endast 44% av rösterna, </a:t>
            </a:r>
          </a:p>
          <a:p>
            <a:r>
              <a:rPr lang="sv-SE" sz="2400" dirty="0"/>
              <a:t>så Hitler som redan sitter som rikskansler förbjuder alla andra partier och många politiska motståndare fängslas. </a:t>
            </a:r>
          </a:p>
          <a:p>
            <a:endParaRPr lang="sv-SE" sz="2400" dirty="0"/>
          </a:p>
          <a:p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416573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 descr="En bild som visar text, militäruniform, person, person&#10;&#10;Automatiskt genererad beskrivning">
            <a:extLst>
              <a:ext uri="{FF2B5EF4-FFF2-40B4-BE49-F238E27FC236}">
                <a16:creationId xmlns:a16="http://schemas.microsoft.com/office/drawing/2014/main" id="{E68BADD5-CB10-8240-BD4B-5AB839044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522"/>
          <a:stretch/>
        </p:blipFill>
        <p:spPr>
          <a:xfrm>
            <a:off x="542970" y="642988"/>
            <a:ext cx="3300136" cy="5571543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E48161-733A-364F-BE15-C02385F1A1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87515" y="328613"/>
            <a:ext cx="7571123" cy="622935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/>
              <a:t>I </a:t>
            </a:r>
            <a:r>
              <a:rPr lang="en-US" sz="2400" dirty="0" err="1"/>
              <a:t>Italien</a:t>
            </a:r>
            <a:r>
              <a:rPr lang="en-US" sz="2400" dirty="0"/>
              <a:t> </a:t>
            </a:r>
            <a:r>
              <a:rPr lang="en-US" sz="2400" dirty="0" err="1"/>
              <a:t>gör</a:t>
            </a:r>
            <a:r>
              <a:rPr lang="en-US" sz="2400" dirty="0"/>
              <a:t> Benito Mussolini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hans</a:t>
            </a:r>
            <a:r>
              <a:rPr lang="en-US" sz="2400" dirty="0"/>
              <a:t> </a:t>
            </a:r>
            <a:r>
              <a:rPr lang="en-US" sz="2400" dirty="0" err="1"/>
              <a:t>fascistiska</a:t>
            </a:r>
            <a:r>
              <a:rPr lang="en-US" sz="2400" dirty="0"/>
              <a:t> parti </a:t>
            </a:r>
            <a:r>
              <a:rPr lang="en-US" sz="2400" dirty="0" err="1"/>
              <a:t>statskupp</a:t>
            </a:r>
            <a:r>
              <a:rPr lang="en-US" sz="2400" dirty="0"/>
              <a:t> 1922 </a:t>
            </a:r>
            <a:r>
              <a:rPr lang="en-US" sz="2400" dirty="0" err="1"/>
              <a:t>efter</a:t>
            </a:r>
            <a:r>
              <a:rPr lang="en-US" sz="2400" dirty="0"/>
              <a:t> ”</a:t>
            </a:r>
            <a:r>
              <a:rPr lang="en-US" sz="2400" i="1" dirty="0" err="1"/>
              <a:t>marschen</a:t>
            </a:r>
            <a:r>
              <a:rPr lang="en-US" sz="2400" i="1" dirty="0"/>
              <a:t> mot Rom</a:t>
            </a:r>
            <a:r>
              <a:rPr lang="en-US" sz="2400" dirty="0"/>
              <a:t>”. </a:t>
            </a:r>
          </a:p>
          <a:p>
            <a:r>
              <a:rPr lang="en-US" sz="2400" dirty="0"/>
              <a:t>Mussolini </a:t>
            </a:r>
            <a:r>
              <a:rPr lang="en-US" sz="2400" dirty="0" err="1"/>
              <a:t>idoliserade</a:t>
            </a:r>
            <a:r>
              <a:rPr lang="en-US" sz="2400" dirty="0"/>
              <a:t> </a:t>
            </a:r>
            <a:r>
              <a:rPr lang="en-US" sz="2400" dirty="0" err="1"/>
              <a:t>antikens</a:t>
            </a:r>
            <a:r>
              <a:rPr lang="en-US" sz="2400" dirty="0"/>
              <a:t> Rom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såg</a:t>
            </a:r>
            <a:r>
              <a:rPr lang="en-US" sz="2400" dirty="0"/>
              <a:t> sig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dess</a:t>
            </a:r>
            <a:r>
              <a:rPr lang="en-US" sz="2400" dirty="0"/>
              <a:t> </a:t>
            </a:r>
            <a:r>
              <a:rPr lang="en-US" sz="2400" dirty="0" err="1"/>
              <a:t>efterträdare</a:t>
            </a:r>
            <a:r>
              <a:rPr lang="en-US" sz="2400" dirty="0"/>
              <a:t>. Mussolini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hans</a:t>
            </a:r>
            <a:r>
              <a:rPr lang="en-US" sz="2400" dirty="0"/>
              <a:t> fascism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Italien</a:t>
            </a:r>
            <a:r>
              <a:rPr lang="en-US" sz="2400" dirty="0"/>
              <a:t> </a:t>
            </a:r>
            <a:r>
              <a:rPr lang="en-US" sz="2400" dirty="0" err="1"/>
              <a:t>blev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förebild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många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/>
              <a:t>fascistiska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nazistiska</a:t>
            </a:r>
            <a:r>
              <a:rPr lang="en-US" sz="2400" dirty="0"/>
              <a:t> </a:t>
            </a:r>
            <a:r>
              <a:rPr lang="en-US" sz="2400" dirty="0" err="1"/>
              <a:t>ledare</a:t>
            </a:r>
            <a:r>
              <a:rPr lang="en-US" sz="2400" dirty="0"/>
              <a:t>, bland </a:t>
            </a:r>
            <a:r>
              <a:rPr lang="en-US" sz="2400" dirty="0" err="1"/>
              <a:t>annat</a:t>
            </a:r>
            <a:r>
              <a:rPr lang="en-US" sz="2400" dirty="0"/>
              <a:t> Hitler. </a:t>
            </a:r>
          </a:p>
          <a:p>
            <a:r>
              <a:rPr lang="en-US" sz="2400" dirty="0"/>
              <a:t>Men </a:t>
            </a:r>
            <a:r>
              <a:rPr lang="en-US" sz="2400" dirty="0" err="1"/>
              <a:t>även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viss</a:t>
            </a:r>
            <a:r>
              <a:rPr lang="en-US" sz="2400" dirty="0"/>
              <a:t> general Franco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Spanien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Statskupp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inbördeskrig</a:t>
            </a:r>
            <a:r>
              <a:rPr lang="en-US" sz="2400" dirty="0"/>
              <a:t> 1936 </a:t>
            </a:r>
            <a:r>
              <a:rPr lang="en-US" sz="2400" dirty="0" err="1"/>
              <a:t>mellan</a:t>
            </a:r>
            <a:r>
              <a:rPr lang="en-US" sz="2400" dirty="0"/>
              <a:t> </a:t>
            </a:r>
            <a:r>
              <a:rPr lang="en-US" sz="2400" dirty="0" err="1"/>
              <a:t>nationalister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republikaner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Nationalisterna</a:t>
            </a:r>
            <a:r>
              <a:rPr lang="en-US" sz="2400" dirty="0"/>
              <a:t> </a:t>
            </a:r>
            <a:r>
              <a:rPr lang="en-US" sz="2400" dirty="0" err="1"/>
              <a:t>fick</a:t>
            </a:r>
            <a:r>
              <a:rPr lang="en-US" sz="2400" dirty="0"/>
              <a:t> </a:t>
            </a:r>
            <a:r>
              <a:rPr lang="en-US" sz="2400" dirty="0" err="1"/>
              <a:t>stöd</a:t>
            </a:r>
            <a:r>
              <a:rPr lang="en-US" sz="2400" dirty="0"/>
              <a:t> av Hitler </a:t>
            </a:r>
            <a:r>
              <a:rPr lang="en-US" sz="2400" dirty="0" err="1"/>
              <a:t>och</a:t>
            </a:r>
            <a:r>
              <a:rPr lang="en-US" sz="2400" dirty="0"/>
              <a:t> Mussolini,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republikanerna</a:t>
            </a:r>
            <a:r>
              <a:rPr lang="en-US" sz="2400" dirty="0"/>
              <a:t> </a:t>
            </a:r>
            <a:r>
              <a:rPr lang="en-US" sz="2400" dirty="0" err="1"/>
              <a:t>fick</a:t>
            </a:r>
            <a:r>
              <a:rPr lang="en-US" sz="2400" dirty="0"/>
              <a:t> </a:t>
            </a:r>
            <a:r>
              <a:rPr lang="en-US" sz="2400" dirty="0" err="1"/>
              <a:t>stöd</a:t>
            </a:r>
            <a:r>
              <a:rPr lang="en-US" sz="2400" dirty="0"/>
              <a:t> av </a:t>
            </a:r>
            <a:r>
              <a:rPr lang="en-US" sz="2400" dirty="0" err="1"/>
              <a:t>Sovjet</a:t>
            </a:r>
            <a:r>
              <a:rPr lang="en-US" sz="2400" dirty="0"/>
              <a:t> men </a:t>
            </a:r>
            <a:r>
              <a:rPr lang="en-US" sz="2400" dirty="0" err="1"/>
              <a:t>även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internationell</a:t>
            </a:r>
            <a:r>
              <a:rPr lang="en-US" sz="2400" dirty="0"/>
              <a:t> </a:t>
            </a:r>
            <a:r>
              <a:rPr lang="en-US" sz="2400" dirty="0" err="1"/>
              <a:t>brigad</a:t>
            </a:r>
            <a:r>
              <a:rPr lang="en-US" sz="2400" dirty="0"/>
              <a:t> med 500 </a:t>
            </a:r>
            <a:r>
              <a:rPr lang="en-US" sz="2400" dirty="0" err="1"/>
              <a:t>svenskar</a:t>
            </a:r>
            <a:r>
              <a:rPr lang="en-US" sz="2400" dirty="0"/>
              <a:t>. </a:t>
            </a:r>
          </a:p>
          <a:p>
            <a:r>
              <a:rPr lang="en-US" sz="2400" dirty="0"/>
              <a:t>1939 </a:t>
            </a:r>
            <a:r>
              <a:rPr lang="en-US" sz="2400" dirty="0" err="1"/>
              <a:t>segrar</a:t>
            </a:r>
            <a:r>
              <a:rPr lang="en-US" sz="2400" dirty="0"/>
              <a:t> Franco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Spanien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fascistisk</a:t>
            </a:r>
            <a:r>
              <a:rPr lang="en-US" sz="2400" dirty="0"/>
              <a:t> </a:t>
            </a:r>
            <a:r>
              <a:rPr lang="en-US" sz="2400" dirty="0" err="1"/>
              <a:t>diktatur</a:t>
            </a:r>
            <a:r>
              <a:rPr lang="en-US" sz="2400" dirty="0"/>
              <a:t> </a:t>
            </a:r>
            <a:r>
              <a:rPr lang="en-US" sz="2400" dirty="0" err="1"/>
              <a:t>fram</a:t>
            </a:r>
            <a:r>
              <a:rPr lang="en-US" sz="2400" dirty="0"/>
              <a:t> till </a:t>
            </a:r>
            <a:r>
              <a:rPr lang="en-US" sz="2400" dirty="0" err="1"/>
              <a:t>hans</a:t>
            </a:r>
            <a:r>
              <a:rPr lang="en-US" sz="2400" dirty="0"/>
              <a:t> </a:t>
            </a:r>
            <a:r>
              <a:rPr lang="en-US" sz="2400" dirty="0" err="1"/>
              <a:t>död</a:t>
            </a:r>
            <a:r>
              <a:rPr lang="en-US" sz="2400" dirty="0"/>
              <a:t> 1975. </a:t>
            </a:r>
          </a:p>
          <a:p>
            <a:endParaRPr lang="en-US" sz="2400" dirty="0"/>
          </a:p>
          <a:p>
            <a:r>
              <a:rPr lang="en-US" sz="2400" dirty="0" err="1"/>
              <a:t>Även</a:t>
            </a:r>
            <a:r>
              <a:rPr lang="en-US" sz="2400" dirty="0"/>
              <a:t> japan </a:t>
            </a:r>
            <a:r>
              <a:rPr lang="en-US" sz="2400" dirty="0" err="1"/>
              <a:t>expanderar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Ostasien</a:t>
            </a:r>
            <a:r>
              <a:rPr lang="en-US" sz="2400" dirty="0"/>
              <a:t>, de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militaristisk</a:t>
            </a:r>
            <a:r>
              <a:rPr lang="en-US" sz="2400" dirty="0"/>
              <a:t> stat med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aggressiv</a:t>
            </a:r>
            <a:r>
              <a:rPr lang="en-US" sz="2400" dirty="0"/>
              <a:t> </a:t>
            </a:r>
            <a:r>
              <a:rPr lang="en-US" sz="2400" dirty="0" err="1"/>
              <a:t>militär</a:t>
            </a:r>
            <a:r>
              <a:rPr lang="en-US" sz="2400" dirty="0"/>
              <a:t> expansion. </a:t>
            </a:r>
            <a:r>
              <a:rPr lang="en-US" sz="2400" dirty="0" err="1"/>
              <a:t>Invaderar</a:t>
            </a:r>
            <a:r>
              <a:rPr lang="en-US" sz="2400"/>
              <a:t> Kina </a:t>
            </a:r>
            <a:r>
              <a:rPr lang="en-US" sz="2400" dirty="0"/>
              <a:t>1937.</a:t>
            </a:r>
          </a:p>
          <a:p>
            <a:endParaRPr lang="en-US" sz="16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F3A58C1-A9C9-2844-B90F-F66C8A643A33}"/>
              </a:ext>
            </a:extLst>
          </p:cNvPr>
          <p:cNvSpPr txBox="1"/>
          <p:nvPr/>
        </p:nvSpPr>
        <p:spPr>
          <a:xfrm>
            <a:off x="1460724" y="6014476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es.wikipedia.org/wiki/Benito_Mussolin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9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53BBC-9D7E-6049-B466-5D164DA4B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sv-SE" sz="4800"/>
              <a:t>Sovjetunionen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67F862-25E0-D444-A938-46164825C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2793291"/>
            <a:ext cx="5161606" cy="972180"/>
          </a:xfrm>
        </p:spPr>
        <p:txBody>
          <a:bodyPr anchor="b">
            <a:normAutofit/>
          </a:bodyPr>
          <a:lstStyle/>
          <a:p>
            <a:pPr algn="l"/>
            <a:endParaRPr lang="sv-SE" sz="20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293C9E-064F-F945-B564-7296834AF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007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4EC1EF-0512-774E-BBB5-27AAEF0A6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1658" b="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CD36F3F-CE4E-F742-9365-63AE18C49CF0}"/>
              </a:ext>
            </a:extLst>
          </p:cNvPr>
          <p:cNvSpPr txBox="1"/>
          <p:nvPr/>
        </p:nvSpPr>
        <p:spPr>
          <a:xfrm>
            <a:off x="9809617" y="6870700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br.wikipedia.org/wiki/Stalinouriez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84C67E3-56C2-DF4A-AB16-BD321D6BDA88}"/>
              </a:ext>
            </a:extLst>
          </p:cNvPr>
          <p:cNvSpPr txBox="1"/>
          <p:nvPr/>
        </p:nvSpPr>
        <p:spPr>
          <a:xfrm>
            <a:off x="7414535" y="6870700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5" tooltip="https://en.wikiquote.org/wiki/File:Flag_of_the_Soviet_Union_(1936%E2%80%931955)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4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ussian Hockey - Makarov, Kasatonov, Larionov, Fetisov, Krutov | HockeyGods">
            <a:extLst>
              <a:ext uri="{FF2B5EF4-FFF2-40B4-BE49-F238E27FC236}">
                <a16:creationId xmlns:a16="http://schemas.microsoft.com/office/drawing/2014/main" id="{47DE884D-4668-2241-A5F6-145558A67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084"/>
          <a:stretch/>
        </p:blipFill>
        <p:spPr bwMode="auto">
          <a:xfrm>
            <a:off x="114649" y="1643063"/>
            <a:ext cx="3983240" cy="26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11E598-23FE-B84A-9C07-65E55DDA49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12538" y="300038"/>
            <a:ext cx="7976413" cy="58711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Kommunisterna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tagit</a:t>
            </a:r>
            <a:r>
              <a:rPr lang="en-US" dirty="0"/>
              <a:t> </a:t>
            </a:r>
            <a:r>
              <a:rPr lang="en-US" dirty="0" err="1"/>
              <a:t>makten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Ryssland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inbördeskriget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1922 </a:t>
            </a:r>
            <a:r>
              <a:rPr lang="en-US" dirty="0" err="1"/>
              <a:t>utropade</a:t>
            </a:r>
            <a:r>
              <a:rPr lang="en-US" dirty="0"/>
              <a:t> den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staten</a:t>
            </a:r>
            <a:r>
              <a:rPr lang="en-US" dirty="0"/>
              <a:t> </a:t>
            </a:r>
            <a:r>
              <a:rPr lang="en-US" dirty="0" err="1"/>
              <a:t>Sovjetunionen</a:t>
            </a:r>
            <a:r>
              <a:rPr lang="en-US" dirty="0"/>
              <a:t> (SSSR)</a:t>
            </a:r>
          </a:p>
          <a:p>
            <a:r>
              <a:rPr lang="en-US" dirty="0"/>
              <a:t>De tog mark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godsägare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kyrkan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delade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den till </a:t>
            </a:r>
            <a:r>
              <a:rPr lang="en-US" dirty="0" err="1"/>
              <a:t>bönderna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de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kollektiva</a:t>
            </a:r>
            <a:r>
              <a:rPr lang="en-US" dirty="0"/>
              <a:t> </a:t>
            </a:r>
            <a:r>
              <a:rPr lang="en-US" dirty="0" err="1"/>
              <a:t>jordbruk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gick</a:t>
            </a:r>
            <a:r>
              <a:rPr lang="en-US" dirty="0"/>
              <a:t> </a:t>
            </a:r>
            <a:r>
              <a:rPr lang="en-US" dirty="0" err="1"/>
              <a:t>hårt</a:t>
            </a:r>
            <a:r>
              <a:rPr lang="en-US" dirty="0"/>
              <a:t> </a:t>
            </a:r>
            <a:r>
              <a:rPr lang="en-US" dirty="0" err="1"/>
              <a:t>åt</a:t>
            </a:r>
            <a:r>
              <a:rPr lang="en-US" dirty="0"/>
              <a:t> </a:t>
            </a:r>
            <a:r>
              <a:rPr lang="en-US" dirty="0" err="1"/>
              <a:t>oppositionella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landet</a:t>
            </a:r>
            <a:r>
              <a:rPr lang="en-US" dirty="0"/>
              <a:t>. </a:t>
            </a:r>
          </a:p>
          <a:p>
            <a:r>
              <a:rPr lang="en-US" dirty="0"/>
              <a:t>	</a:t>
            </a:r>
            <a:r>
              <a:rPr lang="en-US" dirty="0" err="1"/>
              <a:t>Arbets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fångläger</a:t>
            </a:r>
            <a:r>
              <a:rPr lang="en-US" dirty="0"/>
              <a:t> – Gulag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Sibirien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14221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EBA24B-F8E0-4B42-92C5-84D4E7A424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5738" y="500063"/>
            <a:ext cx="6397042" cy="56549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Ny </a:t>
            </a:r>
            <a:r>
              <a:rPr lang="en-US" dirty="0" err="1"/>
              <a:t>hemlig</a:t>
            </a:r>
            <a:r>
              <a:rPr lang="en-US" dirty="0"/>
              <a:t> polis under </a:t>
            </a:r>
            <a:r>
              <a:rPr lang="en-US" dirty="0" err="1"/>
              <a:t>kommunistiskt</a:t>
            </a:r>
            <a:r>
              <a:rPr lang="en-US" dirty="0"/>
              <a:t> </a:t>
            </a:r>
            <a:r>
              <a:rPr lang="en-US" dirty="0" err="1"/>
              <a:t>styre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letade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”</a:t>
            </a:r>
            <a:r>
              <a:rPr lang="en-US" dirty="0" err="1"/>
              <a:t>klassförrädare</a:t>
            </a:r>
            <a:r>
              <a:rPr lang="en-US" dirty="0"/>
              <a:t>” runt om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landet</a:t>
            </a:r>
            <a:r>
              <a:rPr lang="en-US" dirty="0"/>
              <a:t>, de </a:t>
            </a:r>
            <a:r>
              <a:rPr lang="en-US" dirty="0" err="1"/>
              <a:t>skapade</a:t>
            </a:r>
            <a:r>
              <a:rPr lang="en-US" dirty="0"/>
              <a:t> terror mot den </a:t>
            </a:r>
            <a:r>
              <a:rPr lang="en-US" dirty="0" err="1"/>
              <a:t>egna</a:t>
            </a:r>
            <a:r>
              <a:rPr lang="en-US" dirty="0"/>
              <a:t> </a:t>
            </a:r>
            <a:r>
              <a:rPr lang="en-US" dirty="0" err="1"/>
              <a:t>befolkningen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Lenin </a:t>
            </a:r>
            <a:r>
              <a:rPr lang="en-US" dirty="0" err="1"/>
              <a:t>dör</a:t>
            </a:r>
            <a:r>
              <a:rPr lang="en-US" dirty="0"/>
              <a:t> 1924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maktkamp</a:t>
            </a:r>
            <a:r>
              <a:rPr lang="en-US" dirty="0"/>
              <a:t> </a:t>
            </a:r>
            <a:r>
              <a:rPr lang="en-US" dirty="0" err="1"/>
              <a:t>bryter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Leo </a:t>
            </a:r>
            <a:r>
              <a:rPr lang="en-US" dirty="0" err="1"/>
              <a:t>Trotskij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Josef Stalin. Stalin tar </a:t>
            </a:r>
            <a:r>
              <a:rPr lang="en-US" dirty="0" err="1"/>
              <a:t>makten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Trotskij</a:t>
            </a:r>
            <a:r>
              <a:rPr lang="en-US" dirty="0"/>
              <a:t> </a:t>
            </a:r>
            <a:r>
              <a:rPr lang="en-US" dirty="0" err="1"/>
              <a:t>flyr</a:t>
            </a:r>
            <a:r>
              <a:rPr lang="en-US" dirty="0"/>
              <a:t> </a:t>
            </a:r>
            <a:r>
              <a:rPr lang="en-US" dirty="0" err="1"/>
              <a:t>landet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1927 har Stalin </a:t>
            </a:r>
            <a:r>
              <a:rPr lang="en-US" dirty="0" err="1"/>
              <a:t>fört</a:t>
            </a:r>
            <a:r>
              <a:rPr lang="en-US" dirty="0"/>
              <a:t> </a:t>
            </a:r>
            <a:r>
              <a:rPr lang="en-US" dirty="0" err="1"/>
              <a:t>över</a:t>
            </a:r>
            <a:r>
              <a:rPr lang="en-US" dirty="0"/>
              <a:t> all </a:t>
            </a:r>
            <a:r>
              <a:rPr lang="en-US" dirty="0" err="1"/>
              <a:t>makt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den </a:t>
            </a:r>
            <a:r>
              <a:rPr lang="en-US" dirty="0" err="1"/>
              <a:t>sovjetiska</a:t>
            </a:r>
            <a:r>
              <a:rPr lang="en-US" dirty="0"/>
              <a:t> </a:t>
            </a:r>
            <a:r>
              <a:rPr lang="en-US" dirty="0" err="1"/>
              <a:t>duman</a:t>
            </a:r>
            <a:r>
              <a:rPr lang="en-US" dirty="0"/>
              <a:t> till sig </a:t>
            </a:r>
            <a:r>
              <a:rPr lang="en-US" dirty="0" err="1"/>
              <a:t>själv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nu </a:t>
            </a:r>
            <a:r>
              <a:rPr lang="en-US" dirty="0" err="1"/>
              <a:t>envåldshärskande</a:t>
            </a:r>
            <a:r>
              <a:rPr lang="en-US" dirty="0"/>
              <a:t> </a:t>
            </a:r>
            <a:r>
              <a:rPr lang="en-US" dirty="0" err="1"/>
              <a:t>diktator</a:t>
            </a:r>
            <a:r>
              <a:rPr lang="en-US" dirty="0"/>
              <a:t> </a:t>
            </a:r>
            <a:r>
              <a:rPr lang="en-US" dirty="0" err="1"/>
              <a:t>över</a:t>
            </a:r>
            <a:r>
              <a:rPr lang="en-US" dirty="0"/>
              <a:t> det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Sovjetunionen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text, person, slips, vägg&#10;&#10;Automatiskt genererad beskrivning">
            <a:extLst>
              <a:ext uri="{FF2B5EF4-FFF2-40B4-BE49-F238E27FC236}">
                <a16:creationId xmlns:a16="http://schemas.microsoft.com/office/drawing/2014/main" id="{7BB817F6-B4A5-154F-B92B-9E4541FAD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61" r="1" b="1906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A4D4B44-C327-E242-AA98-803188280CF0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it.wikipedia.org/wiki/Josef_Stal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79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929FB2-D8C9-B543-9E2B-1A1BB62A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b="1" dirty="0"/>
              <a:t>Femårsplaner</a:t>
            </a:r>
            <a:br>
              <a:rPr lang="sv-SE" dirty="0"/>
            </a:br>
            <a:endParaRPr lang="sv-SE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2E426-E45E-8E40-A254-555C37C2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Alla privata företag återgås till staten och planekonomi införs – staten styr och kontrollerar ekonomin. </a:t>
            </a:r>
          </a:p>
          <a:p>
            <a:endParaRPr lang="sv-SE" sz="2400" dirty="0"/>
          </a:p>
          <a:p>
            <a:r>
              <a:rPr lang="sv-SE" sz="2400" dirty="0"/>
              <a:t>Industrins produktion fördubblas under den första femårsplanen. Stålproduktionen ökade med 500% 1928–1937. Framställningen av konsumentvaror minskade dock drastiskt.</a:t>
            </a:r>
          </a:p>
          <a:p>
            <a:endParaRPr lang="sv-SE" sz="2400" dirty="0"/>
          </a:p>
          <a:p>
            <a:r>
              <a:rPr lang="sv-SE" sz="2400" dirty="0"/>
              <a:t>Jordbruk slås ihop till stora kollektiva jordbruk. Bönderna sågs som småkapitalister som kunde bli ett hot i framtiden, därav slog man ihop jordbruken till stora kollektiva jordbruk.</a:t>
            </a:r>
          </a:p>
          <a:p>
            <a:endParaRPr lang="sv-SE" sz="2400" dirty="0"/>
          </a:p>
          <a:p>
            <a:r>
              <a:rPr lang="sv-SE" sz="2400" dirty="0" err="1"/>
              <a:t>Kulager</a:t>
            </a:r>
            <a:r>
              <a:rPr lang="sv-SE" sz="2400" dirty="0"/>
              <a:t> – storbönder. Stalin menade att de skulle ”likvideras som klass”. Många svalt ihjäl eller sattes i arbetsläger i Sibirien eller till och med avrättades. 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845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9CC0FB-9FC8-8844-B9EF-B61FD8866D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världskriget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man ”</a:t>
            </a:r>
            <a:r>
              <a:rPr lang="en-US" dirty="0" err="1"/>
              <a:t>aldrig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krig</a:t>
            </a:r>
            <a:r>
              <a:rPr lang="en-US" dirty="0"/>
              <a:t>” men det </a:t>
            </a:r>
            <a:r>
              <a:rPr lang="en-US" dirty="0" err="1"/>
              <a:t>som</a:t>
            </a:r>
            <a:r>
              <a:rPr lang="en-US" dirty="0"/>
              <a:t> man </a:t>
            </a:r>
            <a:r>
              <a:rPr lang="en-US" dirty="0" err="1"/>
              <a:t>kallade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efterkrigstiden</a:t>
            </a:r>
            <a:r>
              <a:rPr lang="en-US" dirty="0"/>
              <a:t> </a:t>
            </a:r>
            <a:r>
              <a:rPr lang="en-US" dirty="0" err="1"/>
              <a:t>blev</a:t>
            </a:r>
            <a:r>
              <a:rPr lang="en-US" dirty="0"/>
              <a:t> </a:t>
            </a:r>
            <a:r>
              <a:rPr lang="en-US" dirty="0" err="1"/>
              <a:t>istället</a:t>
            </a:r>
            <a:r>
              <a:rPr lang="en-US" dirty="0"/>
              <a:t> </a:t>
            </a:r>
            <a:r>
              <a:rPr lang="en-US" dirty="0" err="1"/>
              <a:t>mellankrigstiden</a:t>
            </a:r>
            <a:r>
              <a:rPr lang="en-US" dirty="0"/>
              <a:t>. </a:t>
            </a:r>
            <a:r>
              <a:rPr lang="en-US" dirty="0" err="1"/>
              <a:t>Eftersom</a:t>
            </a:r>
            <a:r>
              <a:rPr lang="en-US" dirty="0"/>
              <a:t> </a:t>
            </a:r>
            <a:r>
              <a:rPr lang="en-US" dirty="0" err="1"/>
              <a:t>åren</a:t>
            </a:r>
            <a:r>
              <a:rPr lang="en-US" dirty="0"/>
              <a:t> 1919–1939 </a:t>
            </a:r>
            <a:r>
              <a:rPr lang="en-US" dirty="0" err="1"/>
              <a:t>istället</a:t>
            </a:r>
            <a:r>
              <a:rPr lang="en-US" dirty="0"/>
              <a:t> </a:t>
            </a:r>
            <a:r>
              <a:rPr lang="en-US" dirty="0" err="1"/>
              <a:t>blev</a:t>
            </a:r>
            <a:r>
              <a:rPr lang="en-US" dirty="0"/>
              <a:t> </a:t>
            </a:r>
            <a:r>
              <a:rPr lang="en-US" dirty="0" err="1"/>
              <a:t>tiden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de </a:t>
            </a:r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världskrigen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tiden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”the great war”.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Den </a:t>
            </a:r>
            <a:r>
              <a:rPr lang="en-US" dirty="0" err="1"/>
              <a:t>ekonomiska</a:t>
            </a:r>
            <a:r>
              <a:rPr lang="en-US" dirty="0"/>
              <a:t> </a:t>
            </a:r>
            <a:r>
              <a:rPr lang="en-US" dirty="0" err="1"/>
              <a:t>utvecklingen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världen</a:t>
            </a:r>
            <a:r>
              <a:rPr lang="en-US" dirty="0"/>
              <a:t> under </a:t>
            </a:r>
            <a:r>
              <a:rPr lang="en-US" dirty="0" err="1"/>
              <a:t>mellankrigstiden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liknas</a:t>
            </a:r>
            <a:r>
              <a:rPr lang="en-US" dirty="0"/>
              <a:t> vid </a:t>
            </a:r>
            <a:r>
              <a:rPr lang="en-US" dirty="0" err="1"/>
              <a:t>en</a:t>
            </a:r>
            <a:r>
              <a:rPr lang="en-US" dirty="0"/>
              <a:t> berg-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dalbana</a:t>
            </a:r>
            <a:r>
              <a:rPr lang="en-US" dirty="0"/>
              <a:t>, de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säga</a:t>
            </a:r>
            <a:r>
              <a:rPr lang="en-US" dirty="0"/>
              <a:t> </a:t>
            </a:r>
            <a:r>
              <a:rPr lang="en-US" dirty="0" err="1"/>
              <a:t>höga</a:t>
            </a:r>
            <a:r>
              <a:rPr lang="en-US" dirty="0"/>
              <a:t> </a:t>
            </a:r>
            <a:r>
              <a:rPr lang="en-US" dirty="0" err="1"/>
              <a:t>toppar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låga</a:t>
            </a:r>
            <a:r>
              <a:rPr lang="en-US" dirty="0"/>
              <a:t> </a:t>
            </a:r>
            <a:r>
              <a:rPr lang="en-US" dirty="0" err="1"/>
              <a:t>dalar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B46C5A-6A9F-9C42-AB2B-E8B9C86A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4600" b="1" dirty="0"/>
              <a:t>Det glada tjugotalet och depressionen i USA</a:t>
            </a:r>
            <a:br>
              <a:rPr lang="sv-SE" sz="4600" b="1" dirty="0"/>
            </a:br>
            <a:endParaRPr lang="sv-SE" sz="4600" dirty="0"/>
          </a:p>
        </p:txBody>
      </p:sp>
      <p:sp>
        <p:nvSpPr>
          <p:cNvPr id="1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42BBC-D5AF-B440-B4C1-B51530CD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911493"/>
            <a:ext cx="7415213" cy="4761650"/>
          </a:xfrm>
        </p:spPr>
        <p:txBody>
          <a:bodyPr anchor="t">
            <a:noAutofit/>
          </a:bodyPr>
          <a:lstStyle/>
          <a:p>
            <a:r>
              <a:rPr lang="sv-SE" sz="2100" dirty="0"/>
              <a:t>Europa behövde hjälp i sin uppbyggnad efter kriget och USA tog nu över Storbritanniens roll som världens största kreditutgivare. </a:t>
            </a:r>
          </a:p>
          <a:p>
            <a:r>
              <a:rPr lang="sv-SE" sz="2100" dirty="0"/>
              <a:t>Man fick även ett stort exportöverskott eftersom Europa behövde mängder av industrivaror och USA var den största producenten. </a:t>
            </a:r>
          </a:p>
          <a:p>
            <a:endParaRPr lang="sv-SE" sz="2100" dirty="0"/>
          </a:p>
          <a:p>
            <a:r>
              <a:rPr lang="sv-SE" sz="2100" dirty="0"/>
              <a:t>1920-talet blev en blomstrande tid för den amerikanska industrin och för det amerikanska samhället i stort. Detta ser man framför allt på att efterfråga på nya elektronikvaror som: </a:t>
            </a:r>
          </a:p>
          <a:p>
            <a:pPr lvl="0"/>
            <a:r>
              <a:rPr lang="sv-SE" sz="2100" dirty="0"/>
              <a:t>Kylskåpet </a:t>
            </a:r>
          </a:p>
          <a:p>
            <a:pPr lvl="0"/>
            <a:r>
              <a:rPr lang="sv-SE" sz="2100" dirty="0"/>
              <a:t>Dammsugaren</a:t>
            </a:r>
          </a:p>
          <a:p>
            <a:pPr lvl="0"/>
            <a:r>
              <a:rPr lang="sv-SE" sz="2100" dirty="0"/>
              <a:t>Strykjärnet </a:t>
            </a:r>
          </a:p>
          <a:p>
            <a:pPr lvl="0"/>
            <a:r>
              <a:rPr lang="sv-SE" sz="2100" dirty="0"/>
              <a:t>Radion </a:t>
            </a:r>
          </a:p>
        </p:txBody>
      </p:sp>
      <p:pic>
        <p:nvPicPr>
          <p:cNvPr id="2050" name="Picture 2" descr="The Roaring Twenties! | Blue Velvet">
            <a:extLst>
              <a:ext uri="{FF2B5EF4-FFF2-40B4-BE49-F238E27FC236}">
                <a16:creationId xmlns:a16="http://schemas.microsoft.com/office/drawing/2014/main" id="{20A75757-9B95-6640-AE39-6DC23060C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2307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Day | World faces worst crisis since Great Depression">
            <a:extLst>
              <a:ext uri="{FF2B5EF4-FFF2-40B4-BE49-F238E27FC236}">
                <a16:creationId xmlns:a16="http://schemas.microsoft.com/office/drawing/2014/main" id="{720831E3-0B1E-314D-9D3B-51B03CA3B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350D6A-0E28-DB47-8867-DB49478AE8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Folk </a:t>
            </a:r>
            <a:r>
              <a:rPr lang="en-US" sz="2200" dirty="0" err="1">
                <a:solidFill>
                  <a:srgbClr val="FFFFFF"/>
                </a:solidFill>
              </a:rPr>
              <a:t>i</a:t>
            </a:r>
            <a:r>
              <a:rPr lang="en-US" sz="2200" dirty="0">
                <a:solidFill>
                  <a:srgbClr val="FFFFFF"/>
                </a:solidFill>
              </a:rPr>
              <a:t> USA </a:t>
            </a:r>
            <a:r>
              <a:rPr lang="en-US" sz="2200" dirty="0" err="1">
                <a:solidFill>
                  <a:srgbClr val="FFFFFF"/>
                </a:solidFill>
              </a:rPr>
              <a:t>använder</a:t>
            </a:r>
            <a:r>
              <a:rPr lang="en-US" sz="2200" dirty="0">
                <a:solidFill>
                  <a:srgbClr val="FFFFFF"/>
                </a:solidFill>
              </a:rPr>
              <a:t> sin del av den </a:t>
            </a:r>
            <a:r>
              <a:rPr lang="en-US" sz="2200" dirty="0" err="1">
                <a:solidFill>
                  <a:srgbClr val="FFFFFF"/>
                </a:solidFill>
              </a:rPr>
              <a:t>ekonomiska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tillväxten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att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spekulera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på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aktiebörsen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många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trodde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att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börskursen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skulle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stiga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för</a:t>
            </a:r>
            <a:r>
              <a:rPr lang="en-US" sz="2200" dirty="0">
                <a:solidFill>
                  <a:srgbClr val="FFFFFF"/>
                </a:solidFill>
              </a:rPr>
              <a:t> all </a:t>
            </a:r>
            <a:r>
              <a:rPr lang="en-US" sz="2200" dirty="0" err="1">
                <a:solidFill>
                  <a:srgbClr val="FFFFFF"/>
                </a:solidFill>
              </a:rPr>
              <a:t>framtid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200" dirty="0">
                <a:solidFill>
                  <a:srgbClr val="FFFFFF"/>
                </a:solidFill>
              </a:rPr>
              <a:t>Men </a:t>
            </a:r>
            <a:r>
              <a:rPr lang="en-US" sz="2200" dirty="0" err="1">
                <a:solidFill>
                  <a:srgbClr val="FFFFFF"/>
                </a:solidFill>
              </a:rPr>
              <a:t>några</a:t>
            </a:r>
            <a:r>
              <a:rPr lang="en-US" sz="2200" dirty="0">
                <a:solidFill>
                  <a:srgbClr val="FFFFFF"/>
                </a:solidFill>
              </a:rPr>
              <a:t> av de </a:t>
            </a:r>
            <a:r>
              <a:rPr lang="en-US" sz="2200" dirty="0" err="1">
                <a:solidFill>
                  <a:srgbClr val="FFFFFF"/>
                </a:solidFill>
              </a:rPr>
              <a:t>större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aktieägarna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började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sälja</a:t>
            </a:r>
            <a:r>
              <a:rPr lang="en-US" sz="2200" dirty="0">
                <a:solidFill>
                  <a:srgbClr val="FFFFFF"/>
                </a:solidFill>
              </a:rPr>
              <a:t> av </a:t>
            </a:r>
            <a:r>
              <a:rPr lang="en-US" sz="2200" dirty="0" err="1">
                <a:solidFill>
                  <a:srgbClr val="FFFFFF"/>
                </a:solidFill>
              </a:rPr>
              <a:t>aktier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och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detta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utlöste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säljpanik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på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marknaden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alla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ville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sälja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sina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aktier</a:t>
            </a:r>
            <a:r>
              <a:rPr lang="en-US" sz="2200" dirty="0">
                <a:solidFill>
                  <a:srgbClr val="FFFFFF"/>
                </a:solidFill>
              </a:rPr>
              <a:t>. Detta </a:t>
            </a:r>
            <a:r>
              <a:rPr lang="en-US" sz="2200" dirty="0" err="1">
                <a:solidFill>
                  <a:srgbClr val="FFFFFF"/>
                </a:solidFill>
              </a:rPr>
              <a:t>skedde</a:t>
            </a:r>
            <a:r>
              <a:rPr lang="en-US" sz="2200" dirty="0">
                <a:solidFill>
                  <a:srgbClr val="FFFFFF"/>
                </a:solidFill>
              </a:rPr>
              <a:t> 24 </a:t>
            </a:r>
            <a:r>
              <a:rPr lang="en-US" sz="2200" dirty="0" err="1">
                <a:solidFill>
                  <a:srgbClr val="FFFFFF"/>
                </a:solidFill>
              </a:rPr>
              <a:t>oktober</a:t>
            </a:r>
            <a:r>
              <a:rPr lang="en-US" sz="2200" dirty="0">
                <a:solidFill>
                  <a:srgbClr val="FFFFFF"/>
                </a:solidFill>
              </a:rPr>
              <a:t> 1929 </a:t>
            </a:r>
            <a:r>
              <a:rPr lang="en-US" sz="2200" dirty="0" err="1">
                <a:solidFill>
                  <a:srgbClr val="FFFFFF"/>
                </a:solidFill>
              </a:rPr>
              <a:t>och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kallas</a:t>
            </a:r>
            <a:r>
              <a:rPr lang="en-US" sz="2200" dirty="0">
                <a:solidFill>
                  <a:srgbClr val="FFFFFF"/>
                </a:solidFill>
              </a:rPr>
              <a:t> den </a:t>
            </a:r>
            <a:r>
              <a:rPr lang="en-US" sz="2200" dirty="0" err="1">
                <a:solidFill>
                  <a:srgbClr val="FFFFFF"/>
                </a:solidFill>
              </a:rPr>
              <a:t>svarta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torsdagen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Detta </a:t>
            </a:r>
            <a:r>
              <a:rPr lang="en-US" sz="2200" dirty="0" err="1">
                <a:solidFill>
                  <a:srgbClr val="FFFFFF"/>
                </a:solidFill>
              </a:rPr>
              <a:t>leder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fram</a:t>
            </a:r>
            <a:r>
              <a:rPr lang="en-US" sz="2200" dirty="0">
                <a:solidFill>
                  <a:srgbClr val="FFFFFF"/>
                </a:solidFill>
              </a:rPr>
              <a:t> till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börskrasch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som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</a:t>
            </a:r>
            <a:r>
              <a:rPr lang="en-US" sz="2200" dirty="0">
                <a:solidFill>
                  <a:srgbClr val="FFFFFF"/>
                </a:solidFill>
              </a:rPr>
              <a:t> sin tur </a:t>
            </a:r>
            <a:r>
              <a:rPr lang="en-US" sz="2200" dirty="0" err="1">
                <a:solidFill>
                  <a:srgbClr val="FFFFFF"/>
                </a:solidFill>
              </a:rPr>
              <a:t>leder</a:t>
            </a:r>
            <a:r>
              <a:rPr lang="en-US" sz="2200" dirty="0">
                <a:solidFill>
                  <a:srgbClr val="FFFFFF"/>
                </a:solidFill>
              </a:rPr>
              <a:t> till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ekonomisk</a:t>
            </a:r>
            <a:r>
              <a:rPr lang="en-US" sz="2200" dirty="0">
                <a:solidFill>
                  <a:srgbClr val="FFFFFF"/>
                </a:solidFill>
              </a:rPr>
              <a:t> depression </a:t>
            </a:r>
            <a:r>
              <a:rPr lang="en-US" sz="2200" dirty="0" err="1">
                <a:solidFill>
                  <a:srgbClr val="FFFFFF"/>
                </a:solidFill>
              </a:rPr>
              <a:t>i</a:t>
            </a:r>
            <a:r>
              <a:rPr lang="en-US" sz="2200" dirty="0">
                <a:solidFill>
                  <a:srgbClr val="FFFFFF"/>
                </a:solidFill>
              </a:rPr>
              <a:t> USA. </a:t>
            </a:r>
          </a:p>
          <a:p>
            <a:r>
              <a:rPr lang="en-US" sz="2200" dirty="0" err="1">
                <a:solidFill>
                  <a:srgbClr val="FFFFFF"/>
                </a:solidFill>
              </a:rPr>
              <a:t>Mellan</a:t>
            </a:r>
            <a:r>
              <a:rPr lang="en-US" sz="2200" dirty="0">
                <a:solidFill>
                  <a:srgbClr val="FFFFFF"/>
                </a:solidFill>
              </a:rPr>
              <a:t> 1929 &amp; 1932 </a:t>
            </a:r>
            <a:r>
              <a:rPr lang="en-US" sz="2200" dirty="0" err="1">
                <a:solidFill>
                  <a:srgbClr val="FFFFFF"/>
                </a:solidFill>
              </a:rPr>
              <a:t>gick</a:t>
            </a:r>
            <a:r>
              <a:rPr lang="en-US" sz="2200" dirty="0">
                <a:solidFill>
                  <a:srgbClr val="FFFFFF"/>
                </a:solidFill>
              </a:rPr>
              <a:t> 5000 banker </a:t>
            </a:r>
            <a:r>
              <a:rPr lang="en-US" sz="2200" dirty="0" err="1">
                <a:solidFill>
                  <a:srgbClr val="FFFFFF"/>
                </a:solidFill>
              </a:rPr>
              <a:t>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konkurs</a:t>
            </a:r>
            <a:r>
              <a:rPr lang="en-US" sz="2200" dirty="0">
                <a:solidFill>
                  <a:srgbClr val="FFFFFF"/>
                </a:solidFill>
              </a:rPr>
              <a:t>, 100 000 </a:t>
            </a:r>
            <a:r>
              <a:rPr lang="en-US" sz="2200" dirty="0" err="1">
                <a:solidFill>
                  <a:srgbClr val="FFFFFF"/>
                </a:solidFill>
              </a:rPr>
              <a:t>företag</a:t>
            </a:r>
            <a:r>
              <a:rPr lang="en-US" sz="2200" dirty="0">
                <a:solidFill>
                  <a:srgbClr val="FFFFFF"/>
                </a:solidFill>
              </a:rPr>
              <a:t> slogs </a:t>
            </a:r>
            <a:r>
              <a:rPr lang="en-US" sz="2200" dirty="0" err="1">
                <a:solidFill>
                  <a:srgbClr val="FFFFFF"/>
                </a:solidFill>
              </a:rPr>
              <a:t>igen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  <a:p>
            <a:r>
              <a:rPr lang="en-US" sz="2200" dirty="0" err="1">
                <a:solidFill>
                  <a:srgbClr val="FFFFFF"/>
                </a:solidFill>
              </a:rPr>
              <a:t>Mellan</a:t>
            </a:r>
            <a:r>
              <a:rPr lang="en-US" sz="2200" dirty="0">
                <a:solidFill>
                  <a:srgbClr val="FFFFFF"/>
                </a:solidFill>
              </a:rPr>
              <a:t> 1929 &amp; 1933 </a:t>
            </a:r>
            <a:r>
              <a:rPr lang="en-US" sz="2200" dirty="0" err="1">
                <a:solidFill>
                  <a:srgbClr val="FFFFFF"/>
                </a:solidFill>
              </a:rPr>
              <a:t>gick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arbetslösheten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</a:t>
            </a:r>
            <a:r>
              <a:rPr lang="en-US" sz="2200" dirty="0">
                <a:solidFill>
                  <a:srgbClr val="FFFFFF"/>
                </a:solidFill>
              </a:rPr>
              <a:t> USA </a:t>
            </a:r>
            <a:r>
              <a:rPr lang="en-US" sz="2200" dirty="0" err="1">
                <a:solidFill>
                  <a:srgbClr val="FFFFFF"/>
                </a:solidFill>
              </a:rPr>
              <a:t>från</a:t>
            </a:r>
            <a:r>
              <a:rPr lang="en-US" sz="2200" dirty="0">
                <a:solidFill>
                  <a:srgbClr val="FFFFFF"/>
                </a:solidFill>
              </a:rPr>
              <a:t> 3% till 25%. </a:t>
            </a: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8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A712D-15F1-6046-9D9C-FC94C0031E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Franklin D. Roosevelt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hans</a:t>
            </a:r>
            <a:r>
              <a:rPr lang="en-US" sz="2000" dirty="0"/>
              <a:t> New deal. </a:t>
            </a:r>
          </a:p>
          <a:p>
            <a:endParaRPr lang="en-US" sz="2000" dirty="0"/>
          </a:p>
          <a:p>
            <a:r>
              <a:rPr lang="en-US" sz="2000" dirty="0"/>
              <a:t>Den </a:t>
            </a:r>
            <a:r>
              <a:rPr lang="en-US" sz="2000" dirty="0" err="1"/>
              <a:t>nya</a:t>
            </a:r>
            <a:r>
              <a:rPr lang="en-US" sz="2000" dirty="0"/>
              <a:t> </a:t>
            </a:r>
            <a:r>
              <a:rPr lang="en-US" sz="2000" dirty="0" err="1"/>
              <a:t>presidenten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USA, Franklin D. Roosevelt, driver </a:t>
            </a:r>
            <a:r>
              <a:rPr lang="en-US" sz="2000" dirty="0" err="1"/>
              <a:t>igenom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antal</a:t>
            </a:r>
            <a:r>
              <a:rPr lang="en-US" sz="2000" dirty="0"/>
              <a:t> </a:t>
            </a:r>
            <a:r>
              <a:rPr lang="en-US" sz="2000" dirty="0" err="1"/>
              <a:t>ekonomiska</a:t>
            </a:r>
            <a:r>
              <a:rPr lang="en-US" sz="2000" dirty="0"/>
              <a:t> reformer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få</a:t>
            </a:r>
            <a:r>
              <a:rPr lang="en-US" sz="2000" dirty="0"/>
              <a:t> USA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fötter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depressionen</a:t>
            </a:r>
            <a:r>
              <a:rPr lang="en-US" sz="2000" dirty="0"/>
              <a:t> </a:t>
            </a:r>
            <a:r>
              <a:rPr lang="en-US" sz="2000" dirty="0" err="1"/>
              <a:t>igen</a:t>
            </a:r>
            <a:r>
              <a:rPr lang="en-US" sz="2000" dirty="0"/>
              <a:t>. Dessa var </a:t>
            </a:r>
          </a:p>
          <a:p>
            <a:pPr lvl="0"/>
            <a:r>
              <a:rPr lang="en-US" sz="2000" dirty="0" err="1"/>
              <a:t>Stöd</a:t>
            </a:r>
            <a:r>
              <a:rPr lang="en-US" sz="2000" dirty="0"/>
              <a:t> till </a:t>
            </a:r>
            <a:r>
              <a:rPr lang="en-US" sz="2000" dirty="0" err="1"/>
              <a:t>industrier</a:t>
            </a:r>
            <a:r>
              <a:rPr lang="en-US" sz="2000" dirty="0"/>
              <a:t> </a:t>
            </a:r>
          </a:p>
          <a:p>
            <a:pPr lvl="0"/>
            <a:r>
              <a:rPr lang="en-US" sz="2000" dirty="0" err="1"/>
              <a:t>Stöd</a:t>
            </a:r>
            <a:r>
              <a:rPr lang="en-US" sz="2000" dirty="0"/>
              <a:t> till </a:t>
            </a:r>
            <a:r>
              <a:rPr lang="en-US" sz="2000" dirty="0" err="1"/>
              <a:t>jordbrukare</a:t>
            </a:r>
            <a:r>
              <a:rPr lang="en-US" sz="2000" dirty="0"/>
              <a:t> </a:t>
            </a:r>
          </a:p>
          <a:p>
            <a:pPr lvl="0"/>
            <a:r>
              <a:rPr lang="en-US" sz="2000" dirty="0" err="1"/>
              <a:t>Stor</a:t>
            </a:r>
            <a:r>
              <a:rPr lang="en-US" sz="2000" dirty="0"/>
              <a:t> </a:t>
            </a:r>
            <a:r>
              <a:rPr lang="en-US" sz="2000" dirty="0" err="1"/>
              <a:t>utbyggnad</a:t>
            </a:r>
            <a:r>
              <a:rPr lang="en-US" sz="2000" dirty="0"/>
              <a:t> av dammar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kraftverk</a:t>
            </a:r>
            <a:r>
              <a:rPr lang="en-US" sz="2000" dirty="0"/>
              <a:t> – </a:t>
            </a:r>
            <a:r>
              <a:rPr lang="en-US" sz="2000" dirty="0" err="1"/>
              <a:t>gav</a:t>
            </a:r>
            <a:r>
              <a:rPr lang="en-US" sz="2000" dirty="0"/>
              <a:t> </a:t>
            </a:r>
            <a:r>
              <a:rPr lang="en-US" sz="2000" dirty="0" err="1"/>
              <a:t>över</a:t>
            </a:r>
            <a:r>
              <a:rPr lang="en-US" sz="2000" dirty="0"/>
              <a:t> 100 000 </a:t>
            </a:r>
            <a:r>
              <a:rPr lang="en-US" sz="2000" dirty="0" err="1"/>
              <a:t>jobb</a:t>
            </a:r>
            <a:r>
              <a:rPr lang="en-US" sz="2000" dirty="0"/>
              <a:t>. </a:t>
            </a:r>
          </a:p>
          <a:p>
            <a:pPr lvl="0"/>
            <a:r>
              <a:rPr lang="en-US" sz="2000" dirty="0" err="1"/>
              <a:t>Utbyggnad</a:t>
            </a:r>
            <a:r>
              <a:rPr lang="en-US" sz="2000" dirty="0"/>
              <a:t> av </a:t>
            </a:r>
            <a:r>
              <a:rPr lang="en-US" sz="2000" dirty="0" err="1"/>
              <a:t>allmänna</a:t>
            </a:r>
            <a:r>
              <a:rPr lang="en-US" sz="2000" dirty="0"/>
              <a:t> </a:t>
            </a:r>
            <a:r>
              <a:rPr lang="en-US" sz="2000" dirty="0" err="1"/>
              <a:t>vägar</a:t>
            </a:r>
            <a:r>
              <a:rPr lang="en-US" sz="2000" dirty="0"/>
              <a:t>, </a:t>
            </a:r>
            <a:r>
              <a:rPr lang="en-US" sz="2000" dirty="0" err="1"/>
              <a:t>järnvägar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byggnader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skapa</a:t>
            </a:r>
            <a:r>
              <a:rPr lang="en-US" sz="2000" dirty="0"/>
              <a:t> </a:t>
            </a:r>
            <a:r>
              <a:rPr lang="en-US" sz="2000" dirty="0" err="1"/>
              <a:t>jobbtillfällen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Detta </a:t>
            </a:r>
            <a:r>
              <a:rPr lang="en-US" sz="2000" dirty="0" err="1"/>
              <a:t>funkade</a:t>
            </a:r>
            <a:r>
              <a:rPr lang="en-US" sz="2000" dirty="0"/>
              <a:t> bra, men USA </a:t>
            </a:r>
            <a:r>
              <a:rPr lang="en-US" sz="2000" dirty="0" err="1"/>
              <a:t>återhämtar</a:t>
            </a:r>
            <a:r>
              <a:rPr lang="en-US" sz="2000" dirty="0"/>
              <a:t> sig </a:t>
            </a:r>
            <a:r>
              <a:rPr lang="en-US" sz="2000" dirty="0" err="1"/>
              <a:t>inte</a:t>
            </a:r>
            <a:r>
              <a:rPr lang="en-US" sz="2000" dirty="0"/>
              <a:t> </a:t>
            </a:r>
            <a:r>
              <a:rPr lang="en-US" sz="2000" dirty="0" err="1"/>
              <a:t>helt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depressionen</a:t>
            </a:r>
            <a:r>
              <a:rPr lang="en-US" sz="2000" dirty="0"/>
              <a:t> </a:t>
            </a:r>
            <a:r>
              <a:rPr lang="en-US" sz="2000" dirty="0" err="1"/>
              <a:t>innan</a:t>
            </a:r>
            <a:r>
              <a:rPr lang="en-US" sz="2000" dirty="0"/>
              <a:t> </a:t>
            </a:r>
            <a:r>
              <a:rPr lang="en-US" sz="2000" dirty="0" err="1"/>
              <a:t>andra</a:t>
            </a:r>
            <a:r>
              <a:rPr lang="en-US" sz="2000" dirty="0"/>
              <a:t> </a:t>
            </a:r>
            <a:r>
              <a:rPr lang="en-US" sz="2000" dirty="0" err="1"/>
              <a:t>världskriget</a:t>
            </a:r>
            <a:r>
              <a:rPr lang="en-US" sz="2000" dirty="0"/>
              <a:t> </a:t>
            </a:r>
            <a:r>
              <a:rPr lang="en-US" sz="2000" dirty="0" err="1"/>
              <a:t>bryter</a:t>
            </a:r>
            <a:r>
              <a:rPr lang="en-US" sz="2000" dirty="0"/>
              <a:t> </a:t>
            </a:r>
            <a:r>
              <a:rPr lang="en-US" sz="2000" dirty="0" err="1"/>
              <a:t>ut.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72F49A0-4604-EA49-B8A1-004E7F15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9" y="552091"/>
            <a:ext cx="4465225" cy="52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724678-D12C-3D4F-9EB4-84B00D22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 fontScale="90000"/>
          </a:bodyPr>
          <a:lstStyle/>
          <a:p>
            <a:r>
              <a:rPr lang="sv-SE" b="1">
                <a:solidFill>
                  <a:srgbClr val="FFFFFF"/>
                </a:solidFill>
              </a:rPr>
              <a:t>Weimarrepubliken i Tyskland </a:t>
            </a:r>
            <a:br>
              <a:rPr lang="sv-SE" b="1">
                <a:solidFill>
                  <a:srgbClr val="FFFFFF"/>
                </a:solidFill>
              </a:rPr>
            </a:br>
            <a:endParaRPr lang="sv-SE">
              <a:solidFill>
                <a:srgbClr val="FFFFFF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B0DE201-2D48-7F40-8212-0B700851F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" r="1" b="7810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81B4A-747D-FB4D-A005-50F5A6E0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491260"/>
            <a:ext cx="4281890" cy="6043897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Tyskland blir en republik efter att Kejsaren Wilhelm II abdikerar i slutet av första världskriget.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allmänna och lika val för både kvinnor och män.</a:t>
            </a:r>
          </a:p>
          <a:p>
            <a:r>
              <a:rPr lang="sv-SE" sz="2000" dirty="0">
                <a:solidFill>
                  <a:srgbClr val="FFFFFF"/>
                </a:solidFill>
              </a:rPr>
              <a:t>Riksdagen samlades i den lilla staden Weimar eftersom Berlin var för osäkert med uppror från både kommunister och högernationalister under året efter kriget. </a:t>
            </a:r>
          </a:p>
          <a:p>
            <a:endParaRPr lang="sv-SE" sz="2000" dirty="0">
              <a:solidFill>
                <a:srgbClr val="FFFFFF"/>
              </a:solidFill>
            </a:endParaRPr>
          </a:p>
          <a:p>
            <a:r>
              <a:rPr lang="sv-SE" sz="2000" i="1" dirty="0">
                <a:solidFill>
                  <a:srgbClr val="FFFFFF"/>
                </a:solidFill>
              </a:rPr>
              <a:t>Dolkstötslegenden</a:t>
            </a:r>
            <a:r>
              <a:rPr lang="sv-SE" sz="2000" dirty="0">
                <a:solidFill>
                  <a:srgbClr val="FFFFFF"/>
                </a:solidFill>
              </a:rPr>
              <a:t> -var att den tyska armén egentligen var "obesegrad i fält" under kriget, men hade blivit tvingad att kapitulera efter att ha fått en "dolkstöt i ryggen" av politikerna och den tyska hemmafronten som svikit kejsarriket och armén genom att sluta fred med fienden</a:t>
            </a:r>
            <a:r>
              <a:rPr lang="sv-SE" sz="1400" dirty="0">
                <a:solidFill>
                  <a:srgbClr val="FFFFFF"/>
                </a:solidFill>
              </a:rPr>
              <a:t>.</a:t>
            </a:r>
          </a:p>
          <a:p>
            <a:endParaRPr lang="sv-SE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Orsaker till hyperinflationen i Tyskland 1923 | Historia | SO-rummet">
            <a:extLst>
              <a:ext uri="{FF2B5EF4-FFF2-40B4-BE49-F238E27FC236}">
                <a16:creationId xmlns:a16="http://schemas.microsoft.com/office/drawing/2014/main" id="{8B5122B6-0063-B64A-84C9-4FFFC216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/>
          <a:stretch/>
        </p:blipFill>
        <p:spPr bwMode="auto">
          <a:xfrm>
            <a:off x="30921" y="10"/>
            <a:ext cx="4817304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1478B-EBA5-FE4B-B7A2-179CC54003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00650" y="1157288"/>
            <a:ext cx="6347881" cy="55292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Det </a:t>
            </a:r>
            <a:r>
              <a:rPr lang="en-US" sz="2400" dirty="0" err="1"/>
              <a:t>enorma</a:t>
            </a:r>
            <a:r>
              <a:rPr lang="en-US" sz="2400" dirty="0"/>
              <a:t> </a:t>
            </a:r>
            <a:r>
              <a:rPr lang="en-US" sz="2400" dirty="0" err="1"/>
              <a:t>krigsskadeståndet</a:t>
            </a:r>
            <a:r>
              <a:rPr lang="en-US" sz="2400" dirty="0"/>
              <a:t> </a:t>
            </a:r>
            <a:r>
              <a:rPr lang="en-US" sz="2400" dirty="0" err="1"/>
              <a:t>skulle</a:t>
            </a:r>
            <a:r>
              <a:rPr lang="en-US" sz="2400" dirty="0"/>
              <a:t> </a:t>
            </a:r>
            <a:r>
              <a:rPr lang="en-US" sz="2400" dirty="0" err="1"/>
              <a:t>betalas</a:t>
            </a:r>
            <a:r>
              <a:rPr lang="en-US" sz="2400" dirty="0"/>
              <a:t> </a:t>
            </a:r>
            <a:r>
              <a:rPr lang="en-US" sz="2400" dirty="0" err="1"/>
              <a:t>tillbaka</a:t>
            </a:r>
            <a:r>
              <a:rPr lang="en-US" sz="2400" dirty="0"/>
              <a:t> till </a:t>
            </a:r>
            <a:r>
              <a:rPr lang="en-US" sz="2400" dirty="0" err="1"/>
              <a:t>Frankrike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Belgien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Efter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konflikt</a:t>
            </a:r>
            <a:r>
              <a:rPr lang="en-US" sz="2400" dirty="0"/>
              <a:t> med </a:t>
            </a:r>
            <a:r>
              <a:rPr lang="en-US" sz="2400" dirty="0" err="1"/>
              <a:t>Frankrike</a:t>
            </a:r>
            <a:r>
              <a:rPr lang="en-US" sz="2400" dirty="0"/>
              <a:t> 1923 om </a:t>
            </a:r>
            <a:r>
              <a:rPr lang="en-US" sz="2400" dirty="0" err="1"/>
              <a:t>krigsskadeståndet</a:t>
            </a:r>
            <a:r>
              <a:rPr lang="en-US" sz="2400" dirty="0"/>
              <a:t> </a:t>
            </a:r>
            <a:r>
              <a:rPr lang="en-US" sz="2400" dirty="0" err="1"/>
              <a:t>så</a:t>
            </a:r>
            <a:r>
              <a:rPr lang="en-US" sz="2400" dirty="0"/>
              <a:t> </a:t>
            </a:r>
            <a:r>
              <a:rPr lang="en-US" sz="2400" dirty="0" err="1"/>
              <a:t>började</a:t>
            </a:r>
            <a:r>
              <a:rPr lang="en-US" sz="2400" dirty="0"/>
              <a:t> </a:t>
            </a:r>
            <a:r>
              <a:rPr lang="en-US" sz="2400" dirty="0" err="1"/>
              <a:t>Tyskland</a:t>
            </a:r>
            <a:r>
              <a:rPr lang="en-US" sz="2400" dirty="0"/>
              <a:t> </a:t>
            </a:r>
            <a:r>
              <a:rPr lang="en-US" sz="2400" dirty="0" err="1"/>
              <a:t>trycka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massa</a:t>
            </a:r>
            <a:r>
              <a:rPr lang="en-US" sz="2400" dirty="0"/>
              <a:t> 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sedlar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betala</a:t>
            </a:r>
            <a:r>
              <a:rPr lang="en-US" sz="2400" dirty="0"/>
              <a:t> av </a:t>
            </a:r>
            <a:r>
              <a:rPr lang="en-US" sz="2400" dirty="0" err="1"/>
              <a:t>krigsskadeståndet</a:t>
            </a:r>
            <a:r>
              <a:rPr lang="en-US" sz="2400" dirty="0"/>
              <a:t>.</a:t>
            </a:r>
          </a:p>
          <a:p>
            <a:r>
              <a:rPr lang="en-US" sz="2400" dirty="0"/>
              <a:t>Det </a:t>
            </a:r>
            <a:r>
              <a:rPr lang="en-US" sz="2400" dirty="0" err="1"/>
              <a:t>blev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hyperinflation </a:t>
            </a:r>
          </a:p>
          <a:p>
            <a:r>
              <a:rPr lang="en-US" sz="2400" dirty="0"/>
              <a:t>1914 var </a:t>
            </a:r>
            <a:r>
              <a:rPr lang="en-US" sz="2400" dirty="0" err="1"/>
              <a:t>en</a:t>
            </a:r>
            <a:r>
              <a:rPr lang="en-US" sz="2400" dirty="0"/>
              <a:t> dollar </a:t>
            </a:r>
            <a:r>
              <a:rPr lang="en-US" sz="2400" dirty="0" err="1"/>
              <a:t>värd</a:t>
            </a:r>
            <a:r>
              <a:rPr lang="en-US" sz="2400" dirty="0"/>
              <a:t> </a:t>
            </a:r>
            <a:r>
              <a:rPr lang="en-US" sz="2400" dirty="0" err="1"/>
              <a:t>tre</a:t>
            </a:r>
            <a:r>
              <a:rPr lang="en-US" sz="2400" dirty="0"/>
              <a:t> </a:t>
            </a:r>
            <a:r>
              <a:rPr lang="en-US" sz="2400" dirty="0" err="1"/>
              <a:t>tyska</a:t>
            </a:r>
            <a:r>
              <a:rPr lang="en-US" sz="2400" dirty="0"/>
              <a:t> mark</a:t>
            </a:r>
          </a:p>
          <a:p>
            <a:r>
              <a:rPr lang="en-US" sz="2400" dirty="0"/>
              <a:t>I </a:t>
            </a:r>
            <a:r>
              <a:rPr lang="en-US" sz="2400" dirty="0" err="1"/>
              <a:t>november</a:t>
            </a:r>
            <a:r>
              <a:rPr lang="en-US" sz="2400" dirty="0"/>
              <a:t> 1923 </a:t>
            </a:r>
            <a:r>
              <a:rPr lang="en-US" sz="2400" dirty="0" err="1"/>
              <a:t>behövdes</a:t>
            </a:r>
            <a:r>
              <a:rPr lang="en-US" sz="2400" dirty="0"/>
              <a:t> 4,2 </a:t>
            </a:r>
            <a:r>
              <a:rPr lang="en-US" sz="2400" dirty="0" err="1"/>
              <a:t>miljarder</a:t>
            </a:r>
            <a:r>
              <a:rPr lang="en-US" sz="2400" dirty="0"/>
              <a:t> mark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dollar. </a:t>
            </a:r>
          </a:p>
          <a:p>
            <a:endParaRPr lang="en-US" sz="2400" dirty="0"/>
          </a:p>
          <a:p>
            <a:r>
              <a:rPr lang="en-US" sz="2400" dirty="0" err="1"/>
              <a:t>Medelklassen</a:t>
            </a:r>
            <a:r>
              <a:rPr lang="en-US" sz="2400" dirty="0"/>
              <a:t> med </a:t>
            </a:r>
            <a:r>
              <a:rPr lang="en-US" sz="2400" dirty="0" err="1"/>
              <a:t>sina</a:t>
            </a:r>
            <a:r>
              <a:rPr lang="en-US" sz="2400" dirty="0"/>
              <a:t> </a:t>
            </a:r>
            <a:r>
              <a:rPr lang="en-US" sz="2400" dirty="0" err="1"/>
              <a:t>besparingar</a:t>
            </a:r>
            <a:r>
              <a:rPr lang="en-US" sz="2400" dirty="0"/>
              <a:t> </a:t>
            </a:r>
            <a:r>
              <a:rPr lang="en-US" sz="2400" dirty="0" err="1"/>
              <a:t>blev</a:t>
            </a:r>
            <a:r>
              <a:rPr lang="en-US" sz="2400" dirty="0"/>
              <a:t> den </a:t>
            </a:r>
            <a:r>
              <a:rPr lang="en-US" sz="2400" dirty="0" err="1"/>
              <a:t>stora</a:t>
            </a:r>
            <a:r>
              <a:rPr lang="en-US" sz="2400" dirty="0"/>
              <a:t> </a:t>
            </a:r>
            <a:r>
              <a:rPr lang="en-US" sz="2400" dirty="0" err="1"/>
              <a:t>förlorande</a:t>
            </a:r>
            <a:r>
              <a:rPr lang="en-US" sz="2400" dirty="0"/>
              <a:t> </a:t>
            </a:r>
            <a:r>
              <a:rPr lang="en-US" sz="2400" dirty="0" err="1"/>
              <a:t>gruppen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samhället</a:t>
            </a:r>
            <a:r>
              <a:rPr lang="en-US" sz="2400" dirty="0"/>
              <a:t>, men det </a:t>
            </a:r>
            <a:r>
              <a:rPr lang="en-US" sz="2400" dirty="0" err="1"/>
              <a:t>blev</a:t>
            </a:r>
            <a:r>
              <a:rPr lang="en-US" sz="2400" dirty="0"/>
              <a:t> </a:t>
            </a:r>
            <a:r>
              <a:rPr lang="en-US" sz="2400" dirty="0" err="1"/>
              <a:t>såklart</a:t>
            </a:r>
            <a:r>
              <a:rPr lang="en-US" sz="2400" dirty="0"/>
              <a:t> </a:t>
            </a:r>
            <a:r>
              <a:rPr lang="en-US" sz="2400" dirty="0" err="1"/>
              <a:t>kaos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22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8" name="Picture 10" descr="putschdefslabeled1">
            <a:extLst>
              <a:ext uri="{FF2B5EF4-FFF2-40B4-BE49-F238E27FC236}">
                <a16:creationId xmlns:a16="http://schemas.microsoft.com/office/drawing/2014/main" id="{4B004AA6-A499-3749-BBD0-3487DCD17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 b="1002"/>
          <a:stretch/>
        </p:blipFill>
        <p:spPr bwMode="auto">
          <a:xfrm>
            <a:off x="-3048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7AD06D3-97C9-9548-A1C2-3602C331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7" y="442917"/>
            <a:ext cx="10987604" cy="1995487"/>
          </a:xfrm>
        </p:spPr>
        <p:txBody>
          <a:bodyPr>
            <a:normAutofit/>
          </a:bodyPr>
          <a:lstStyle/>
          <a:p>
            <a:r>
              <a:rPr lang="sv-SE" b="1" dirty="0" err="1">
                <a:solidFill>
                  <a:srgbClr val="FFFFFF"/>
                </a:solidFill>
              </a:rPr>
              <a:t>Ölkällarkuppen</a:t>
            </a:r>
            <a:r>
              <a:rPr lang="sv-SE" b="1" dirty="0">
                <a:solidFill>
                  <a:srgbClr val="FFFFFF"/>
                </a:solidFill>
              </a:rPr>
              <a:t> 1923 </a:t>
            </a:r>
            <a:br>
              <a:rPr lang="sv-SE" dirty="0">
                <a:solidFill>
                  <a:srgbClr val="FFFFFF"/>
                </a:solidFill>
              </a:rPr>
            </a:b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182" name="Platshållare för innehåll 2">
            <a:extLst>
              <a:ext uri="{FF2B5EF4-FFF2-40B4-BE49-F238E27FC236}">
                <a16:creationId xmlns:a16="http://schemas.microsoft.com/office/drawing/2014/main" id="{1C9CECB5-7375-6540-9440-A71005B9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2000249"/>
            <a:ext cx="11315699" cy="4414833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FFFFFF"/>
                </a:solidFill>
              </a:rPr>
              <a:t>I november 1923 gör NSDAP (nationalsocialistiska arbetarpartiet) ett försök till en statskupp i en </a:t>
            </a:r>
            <a:r>
              <a:rPr lang="sv-SE" sz="2400" dirty="0" err="1">
                <a:solidFill>
                  <a:srgbClr val="FFFFFF"/>
                </a:solidFill>
              </a:rPr>
              <a:t>ölkällare</a:t>
            </a:r>
            <a:r>
              <a:rPr lang="sv-SE" sz="2400" dirty="0">
                <a:solidFill>
                  <a:srgbClr val="FFFFFF"/>
                </a:solidFill>
              </a:rPr>
              <a:t> i München, ledaren för detta parti hette Adolf Hitler. </a:t>
            </a:r>
          </a:p>
          <a:p>
            <a:r>
              <a:rPr lang="sv-SE" sz="2400" dirty="0">
                <a:solidFill>
                  <a:srgbClr val="FFFFFF"/>
                </a:solidFill>
              </a:rPr>
              <a:t>Kuppen misslyckas, flertalet dödas och Hitler döms till fängelse.</a:t>
            </a:r>
          </a:p>
          <a:p>
            <a:r>
              <a:rPr lang="sv-SE" sz="2400" dirty="0">
                <a:solidFill>
                  <a:srgbClr val="FFFFFF"/>
                </a:solidFill>
              </a:rPr>
              <a:t>I fängelset skriver han boken </a:t>
            </a:r>
            <a:r>
              <a:rPr lang="sv-SE" sz="2400" dirty="0" err="1">
                <a:solidFill>
                  <a:srgbClr val="FFFFFF"/>
                </a:solidFill>
              </a:rPr>
              <a:t>Mein</a:t>
            </a:r>
            <a:r>
              <a:rPr lang="sv-SE" sz="2400" dirty="0">
                <a:solidFill>
                  <a:srgbClr val="FFFFFF"/>
                </a:solidFill>
              </a:rPr>
              <a:t> </a:t>
            </a:r>
            <a:r>
              <a:rPr lang="sv-SE" sz="2400" dirty="0" err="1">
                <a:solidFill>
                  <a:srgbClr val="FFFFFF"/>
                </a:solidFill>
              </a:rPr>
              <a:t>kampf</a:t>
            </a:r>
            <a:r>
              <a:rPr lang="sv-SE" sz="2400" dirty="0">
                <a:solidFill>
                  <a:srgbClr val="FFFFFF"/>
                </a:solidFill>
              </a:rPr>
              <a:t>, där han beskriver sina politiska planer.</a:t>
            </a:r>
          </a:p>
          <a:p>
            <a:r>
              <a:rPr lang="sv-SE" sz="2400" dirty="0">
                <a:solidFill>
                  <a:srgbClr val="FFFFFF"/>
                </a:solidFill>
              </a:rPr>
              <a:t>Hitlers och nazisternas viktigaste politiska planer kan sammanfattas i tre punkter: </a:t>
            </a:r>
          </a:p>
          <a:p>
            <a:pPr lvl="1"/>
            <a:r>
              <a:rPr lang="sv-SE" dirty="0">
                <a:solidFill>
                  <a:srgbClr val="FFFFFF"/>
                </a:solidFill>
              </a:rPr>
              <a:t>Förakt mot demokratin – Nazisterna skulle vara det enda tillåtna partiet i deras tyska diktatur. </a:t>
            </a:r>
          </a:p>
          <a:p>
            <a:pPr lvl="1"/>
            <a:r>
              <a:rPr lang="sv-SE" dirty="0">
                <a:solidFill>
                  <a:srgbClr val="FFFFFF"/>
                </a:solidFill>
              </a:rPr>
              <a:t>En överdriven och nästintill mytologisk nationalism. </a:t>
            </a:r>
          </a:p>
          <a:p>
            <a:pPr lvl="1"/>
            <a:r>
              <a:rPr lang="sv-SE" dirty="0">
                <a:solidFill>
                  <a:srgbClr val="FFFFFF"/>
                </a:solidFill>
              </a:rPr>
              <a:t>Antisemitismen, judar och andra icke-”arier” var undermåliga människor och inte välkomna i Tyskland. </a:t>
            </a:r>
          </a:p>
          <a:p>
            <a:endParaRPr lang="sv-SE" sz="1700" dirty="0">
              <a:solidFill>
                <a:srgbClr val="FFFFFF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6CA64AC-7E9D-7D4E-A90D-CB6B9A3AFA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FC1F283-954B-854C-98B9-8760BBF610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9294721-0149-C74C-80B0-61537E55AE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E68FDF38-1D2E-F745-861E-3DA00F643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8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inomhus, musik, militäruniform&#10;&#10;Automatiskt genererad beskrivning">
            <a:extLst>
              <a:ext uri="{FF2B5EF4-FFF2-40B4-BE49-F238E27FC236}">
                <a16:creationId xmlns:a16="http://schemas.microsoft.com/office/drawing/2014/main" id="{914A07D4-BC11-1241-886C-91B282CFE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47" r="114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EF34CF-948D-8A46-92CC-8FC16164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sv-SE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D719E-6273-CF48-B7E2-E70F8166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86794" cy="3594164"/>
          </a:xfrm>
        </p:spPr>
        <p:txBody>
          <a:bodyPr anchor="t">
            <a:normAutofit lnSpcReduction="10000"/>
          </a:bodyPr>
          <a:lstStyle/>
          <a:p>
            <a:r>
              <a:rPr lang="sv-SE" sz="2400" dirty="0"/>
              <a:t>Depressionen efter börskraschen i USA 1929 sprider sig till Europa och till Tyskland och 1933 var 1/3 av förvärvsarbetarna i Tyskland arbetslösa. </a:t>
            </a:r>
          </a:p>
          <a:p>
            <a:r>
              <a:rPr lang="sv-SE" sz="2400" dirty="0"/>
              <a:t>Den sprider sig över och drabbar även resterande länder i Europa. </a:t>
            </a:r>
          </a:p>
          <a:p>
            <a:endParaRPr lang="sv-SE" sz="2400" dirty="0"/>
          </a:p>
          <a:p>
            <a:r>
              <a:rPr lang="sv-SE" sz="2400" dirty="0"/>
              <a:t>Riksdagsvalet 1932 blir det sista demokratiska valet i Tyskland och nazisterna får 33% av rösterna. </a:t>
            </a:r>
          </a:p>
          <a:p>
            <a:endParaRPr lang="sv-SE" sz="17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A393A3-BAEE-5645-B488-D38A874CF8B9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fy.wikipedia.org/wiki/Adolf_Hitl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1154</Words>
  <Application>Microsoft Office PowerPoint</Application>
  <PresentationFormat>Bredbild</PresentationFormat>
  <Paragraphs>90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Mellankrigstiden och Hitlers väg till makten </vt:lpstr>
      <vt:lpstr>PowerPoint-presentation</vt:lpstr>
      <vt:lpstr>Det glada tjugotalet och depressionen i USA </vt:lpstr>
      <vt:lpstr>PowerPoint-presentation</vt:lpstr>
      <vt:lpstr>PowerPoint-presentation</vt:lpstr>
      <vt:lpstr>Weimarrepubliken i Tyskland  </vt:lpstr>
      <vt:lpstr>PowerPoint-presentation</vt:lpstr>
      <vt:lpstr>Ölkällarkuppen 1923  </vt:lpstr>
      <vt:lpstr>PowerPoint-presentation</vt:lpstr>
      <vt:lpstr>Tyskland blir en nazistisk diktatur</vt:lpstr>
      <vt:lpstr>PowerPoint-presentation</vt:lpstr>
      <vt:lpstr>Sovjetunionen</vt:lpstr>
      <vt:lpstr>PowerPoint-presentation</vt:lpstr>
      <vt:lpstr>PowerPoint-presentation</vt:lpstr>
      <vt:lpstr>Femårsplaner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Mellankrigstiden och Hitlers väg till makten </dc:title>
  <dc:creator>Microsoft Office User</dc:creator>
  <cp:lastModifiedBy>Svensson Patrik</cp:lastModifiedBy>
  <cp:revision>4</cp:revision>
  <dcterms:created xsi:type="dcterms:W3CDTF">2021-05-04T08:31:34Z</dcterms:created>
  <dcterms:modified xsi:type="dcterms:W3CDTF">2021-05-07T08:55:01Z</dcterms:modified>
</cp:coreProperties>
</file>