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0"/>
  </p:normalViewPr>
  <p:slideViewPr>
    <p:cSldViewPr snapToGrid="0" snapToObjects="1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269720-2D86-7E4E-88EF-671726D4F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A4E13C-6086-2941-89A9-8BF2E45B1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B01433-B058-914E-9ECB-D7F5D63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7B21A9-ABFD-B949-8B83-89A4FA1E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8C6B8E-7A69-7644-B006-9DDD572E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53E5F-DC46-C341-BDDD-0822E9F7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8EE56AD-7E62-A444-A2DA-744CBDB57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ABC3C5-771C-A949-8FA7-D58B6828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3E1E02-303F-C446-ACD2-AC1B001D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68FCEB-848A-2245-AE10-FA3E5D29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22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B903EE8-21D2-164E-A493-BA0C976D6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4701DEA-901D-7749-B9A2-7DD9A3CB8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389A97-860A-4540-9C3D-4A62EF14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637522-ADD6-5848-83AE-EC039D87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E44A5D-03A6-6D40-8C87-8A1EAB88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9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6EE45-EC43-8B4A-B7F4-A8FF5B12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0E9E46-08B1-D143-B2FB-631B5834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A529B7-BC56-0F43-9578-7495B963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334DEE-A759-2241-9E53-F7E4DB82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26E9F1-B7B5-CB45-BEE8-B2E65AE8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6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BA665-5043-5B46-80D0-0EEDFD69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AB1086-ECB5-CF41-937E-5AC0596CD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7DF0E4-1B1D-9F4B-BC2F-939EF1D1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783AED-4582-3D4C-B19B-5943F650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153F70-84EB-1749-BD98-E0EA9B75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32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19591-46EC-494D-A030-FCC7CFE4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6C32A3-5EEE-3A45-8810-E3BC7165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0F660D-D84F-5A4C-8BA6-1AF5A3044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1FA854-A07B-1F44-9B7F-9B373A1C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E2807C-C454-EB4B-9B46-8983C1B5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F010D2-118B-8044-9649-6138DAD8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79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4528F-D7C3-6B43-A42D-27DDB2DE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30DF84-E907-3342-9EC1-18199A36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5E4C2A-637B-C54D-8858-F4EAC0C3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E6F5D5-856C-B241-BD42-FE0BCFCEE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F1B56E-9218-1D4B-BE9D-EC88D3B43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E2B81F1-3163-7C4D-B0E4-74BF158E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8D00A8-90B6-EB40-9A5B-9885B1C4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D9389F5-AE24-DF4B-9D0C-8481027E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7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2EE44-8895-7B46-802F-79AB9B94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2E95483-C09D-C848-9EA8-25AEC61C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395F96-AA72-324A-9341-17766176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C5465C-AFFA-774B-BBF6-4FDA8476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4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B7DFDE5-0458-5542-9800-D031D205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CA5DC4-6128-BC4D-9317-BB7BC14C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812E23-4361-0C4F-BDC8-BCE4AA0B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62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E35D3E-77F2-AA4A-8BBD-F300B35D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694922-10AF-C747-BD35-B593460D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0C165E-87EE-F24F-BBF4-848893C49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541696-EDCA-D846-B5D7-E0AB683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1C27D0-F1A0-8342-8FFB-5D4BC8FF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FADF9C-8ABF-D34F-89FB-5A8BAA24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31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58120-EA55-6F41-94FF-ADE5508A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6AA656-E4A5-3747-8667-D21CA6F1B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89C1BB-AB6E-8C4B-AAD5-06A200B37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84A6EF-7C24-5D4D-83CC-69B2E46E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D043E7-0AB6-234B-BEAA-87207E5F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DF40A3-022D-2D4A-BE0C-DACD439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2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9A67EF-671A-C846-9FB0-33B6746B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187FB3-A6DB-3646-913D-879C167AF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6C7C58-2F27-1D47-B0F3-FBE58D882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3D20-C68D-C64B-970D-3724F27A54A4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38B648-76C1-4647-87AA-9DE8BA904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773E88-7170-5148-B668-BD73A6EC0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C762-E99A-364C-BEBC-8E04AF837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tler-Ransomwar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Per_Albin_Hansso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ginotlinje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Hitlerjugen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Kristallnatt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v.wikipedia.org/wiki/Slaget_vid_Tolvaj%C3%A4r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person, skjutvapen&#10;&#10;Automatiskt genererad beskrivning">
            <a:extLst>
              <a:ext uri="{FF2B5EF4-FFF2-40B4-BE49-F238E27FC236}">
                <a16:creationId xmlns:a16="http://schemas.microsoft.com/office/drawing/2014/main" id="{35D7C17B-8B4B-D14B-99A2-3174A300D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E2D487-F17D-0B4B-968A-F07591225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Nazi-Tyskland &amp; WWII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A5E6264-75E4-7C46-9E53-BB282FBD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7A7C061-68AD-1742-AE8B-6F37EFF0EC3B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en.wikipedia.org/wiki/Hitler-Ransom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6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8FD5C-37A2-1645-9F53-50A367AE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sz="4100"/>
              <a:t>Tyskland ockuperar Danmark och Norge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F7C392-BDB5-0F4D-ADA9-A8523578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464" y="2115117"/>
            <a:ext cx="7172324" cy="4614287"/>
          </a:xfrm>
        </p:spPr>
        <p:txBody>
          <a:bodyPr>
            <a:normAutofit/>
          </a:bodyPr>
          <a:lstStyle/>
          <a:p>
            <a:r>
              <a:rPr lang="sv-SE" sz="2000" dirty="0"/>
              <a:t>9 april 1940 ockuperar Tyskland både Danmark och Norge samtidigt. </a:t>
            </a:r>
          </a:p>
          <a:p>
            <a:r>
              <a:rPr lang="sv-SE" sz="2000" dirty="0"/>
              <a:t>Vidkun Quisling får makten i Norge av tyskarna men styrs från Tyskland – ”en Quisling”</a:t>
            </a:r>
          </a:p>
          <a:p>
            <a:r>
              <a:rPr lang="sv-SE" sz="2000" dirty="0"/>
              <a:t>Motståndsrörelser i både Norge och Danmark kämpar mot de Tyska ockupanterna. 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b="1" dirty="0"/>
              <a:t>Permitteringstrafiken </a:t>
            </a:r>
          </a:p>
          <a:p>
            <a:r>
              <a:rPr lang="sv-SE" sz="2000" dirty="0"/>
              <a:t>Tyska soldater och krigsmateriel får tillåtelse att åka på svenska järnvägar när de ska förflytta sig mellan södra och norra Norge, men även mellan Norge och Tyskland. </a:t>
            </a:r>
          </a:p>
          <a:p>
            <a:endParaRPr lang="sv-SE" sz="2000" dirty="0"/>
          </a:p>
        </p:txBody>
      </p:sp>
      <p:pic>
        <p:nvPicPr>
          <p:cNvPr id="6146" name="Picture 2" descr="Kringla - Tyska soldater på svensk järnvägsstation bevakas av svensk  militär, troligen krigsfångar på väg tillbaka till Tyskland efter  krigsslutet 1945.">
            <a:extLst>
              <a:ext uri="{FF2B5EF4-FFF2-40B4-BE49-F238E27FC236}">
                <a16:creationId xmlns:a16="http://schemas.microsoft.com/office/drawing/2014/main" id="{034C834E-BED8-E541-9B9B-51FF188A9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r="37855" b="1"/>
          <a:stretch/>
        </p:blipFill>
        <p:spPr bwMode="auto">
          <a:xfrm>
            <a:off x="21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CF6200-6160-504B-901F-5D23F78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sv-SE" sz="3800"/>
              <a:t>Midsommarkrisen. 1941 </a:t>
            </a:r>
            <a:br>
              <a:rPr lang="sv-SE" sz="3800"/>
            </a:br>
            <a:endParaRPr lang="sv-SE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EE32A9-A17A-8043-8118-4A70472A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sv-SE" sz="2400" dirty="0"/>
              <a:t>Tyskland vill flytta en hel beväpnad division från norra Tyskland igenom Sverige och till norra Finland. Pga. Deras nya krig mot Sovjetunionen. Hot om Sverige nekar.</a:t>
            </a:r>
          </a:p>
          <a:p>
            <a:endParaRPr lang="sv-SE" sz="2400" dirty="0"/>
          </a:p>
          <a:p>
            <a:r>
              <a:rPr lang="sv-SE" sz="2400" dirty="0"/>
              <a:t>Politisk kris. </a:t>
            </a:r>
          </a:p>
          <a:p>
            <a:r>
              <a:rPr lang="sv-SE" sz="2400" dirty="0"/>
              <a:t>Kungen hotar med att avgå (enligt Per Albin Hansson)</a:t>
            </a:r>
          </a:p>
          <a:p>
            <a:r>
              <a:rPr lang="sv-SE" sz="2400" dirty="0"/>
              <a:t>Man tillåter detta endast en gång.</a:t>
            </a:r>
          </a:p>
          <a:p>
            <a:endParaRPr lang="sv-SE" sz="2400" dirty="0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787EC5B4-7B96-5E4B-880E-976D98C6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6110" y="0"/>
            <a:ext cx="2035645" cy="25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66204699-36F2-094D-986B-D1EA17C42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7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41488A-AC3F-4A4C-8C91-CCA8FF0AFB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450" y="557213"/>
            <a:ext cx="5924549" cy="5503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Under </a:t>
            </a:r>
            <a:r>
              <a:rPr lang="en-US" sz="2400" dirty="0" err="1">
                <a:solidFill>
                  <a:srgbClr val="000000"/>
                </a:solidFill>
              </a:rPr>
              <a:t>maj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juni</a:t>
            </a:r>
            <a:r>
              <a:rPr lang="en-US" sz="2400" dirty="0">
                <a:solidFill>
                  <a:srgbClr val="000000"/>
                </a:solidFill>
              </a:rPr>
              <a:t> 1940 </a:t>
            </a:r>
            <a:r>
              <a:rPr lang="en-US" sz="2400" dirty="0" err="1">
                <a:solidFill>
                  <a:srgbClr val="000000"/>
                </a:solidFill>
              </a:rPr>
              <a:t>anfaller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Tyskland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snabbt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Belgien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Nederländerna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vilket</a:t>
            </a:r>
            <a:r>
              <a:rPr lang="en-US" sz="2400" dirty="0">
                <a:solidFill>
                  <a:srgbClr val="000000"/>
                </a:solidFill>
              </a:rPr>
              <a:t> ger </a:t>
            </a:r>
            <a:r>
              <a:rPr lang="en-US" sz="2400" dirty="0" err="1">
                <a:solidFill>
                  <a:srgbClr val="000000"/>
                </a:solidFill>
              </a:rPr>
              <a:t>tyskarna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möjligheten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att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anfalla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Frankrike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från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nordost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från</a:t>
            </a:r>
            <a:r>
              <a:rPr lang="en-US" sz="2400" dirty="0">
                <a:solidFill>
                  <a:srgbClr val="000000"/>
                </a:solidFill>
              </a:rPr>
              <a:t> sin </a:t>
            </a:r>
            <a:r>
              <a:rPr lang="en-US" sz="2400" dirty="0" err="1">
                <a:solidFill>
                  <a:srgbClr val="000000"/>
                </a:solidFill>
              </a:rPr>
              <a:t>gräns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Maginot-</a:t>
            </a:r>
            <a:r>
              <a:rPr lang="en-US" sz="2400" dirty="0" err="1">
                <a:solidFill>
                  <a:srgbClr val="000000"/>
                </a:solidFill>
              </a:rPr>
              <a:t>linjen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Frankrike</a:t>
            </a:r>
            <a:r>
              <a:rPr lang="en-US" sz="2400" dirty="0">
                <a:solidFill>
                  <a:srgbClr val="000000"/>
                </a:solidFill>
              </a:rPr>
              <a:t> faller </a:t>
            </a:r>
            <a:r>
              <a:rPr lang="en-US" sz="2400" dirty="0" err="1">
                <a:solidFill>
                  <a:srgbClr val="000000"/>
                </a:solidFill>
              </a:rPr>
              <a:t>snabbt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den </a:t>
            </a:r>
            <a:r>
              <a:rPr lang="en-US" sz="2400" dirty="0" err="1">
                <a:solidFill>
                  <a:srgbClr val="000000"/>
                </a:solidFill>
              </a:rPr>
              <a:t>första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stormakten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besegrad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58C495F-7B79-3A44-BF36-C6679915AB5F}"/>
              </a:ext>
            </a:extLst>
          </p:cNvPr>
          <p:cNvSpPr txBox="1"/>
          <p:nvPr/>
        </p:nvSpPr>
        <p:spPr>
          <a:xfrm>
            <a:off x="9809313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Maginotlinje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609D83-6125-A44F-B8FF-D2E94AAFE7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Tyskland</a:t>
            </a:r>
            <a:r>
              <a:rPr lang="en-US" dirty="0"/>
              <a:t> ger sig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Storbritannien</a:t>
            </a:r>
            <a:r>
              <a:rPr lang="en-US" dirty="0"/>
              <a:t>.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framför</a:t>
            </a:r>
            <a:r>
              <a:rPr lang="en-US" dirty="0"/>
              <a:t>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krig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Luftwaffe </a:t>
            </a:r>
            <a:r>
              <a:rPr lang="en-US" dirty="0" err="1"/>
              <a:t>och</a:t>
            </a:r>
            <a:r>
              <a:rPr lang="en-US" dirty="0"/>
              <a:t> RAF – Royal Air Force. </a:t>
            </a:r>
          </a:p>
          <a:p>
            <a:endParaRPr lang="en-US" dirty="0"/>
          </a:p>
          <a:p>
            <a:r>
              <a:rPr lang="en-US" dirty="0" err="1"/>
              <a:t>Tyskland</a:t>
            </a:r>
            <a:r>
              <a:rPr lang="en-US" dirty="0"/>
              <a:t> </a:t>
            </a:r>
            <a:r>
              <a:rPr lang="en-US" dirty="0" err="1"/>
              <a:t>använde</a:t>
            </a:r>
            <a:r>
              <a:rPr lang="en-US" dirty="0"/>
              <a:t> sig </a:t>
            </a:r>
            <a:r>
              <a:rPr lang="en-US" dirty="0" err="1"/>
              <a:t>även</a:t>
            </a:r>
            <a:r>
              <a:rPr lang="en-US" dirty="0"/>
              <a:t> av </a:t>
            </a:r>
            <a:r>
              <a:rPr lang="en-US" dirty="0" err="1"/>
              <a:t>ubåtar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förhindra</a:t>
            </a:r>
            <a:r>
              <a:rPr lang="en-US" dirty="0"/>
              <a:t> </a:t>
            </a:r>
            <a:r>
              <a:rPr lang="en-US" dirty="0" err="1"/>
              <a:t>handelsskepp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nå</a:t>
            </a:r>
            <a:r>
              <a:rPr lang="en-US" dirty="0"/>
              <a:t> </a:t>
            </a:r>
            <a:r>
              <a:rPr lang="en-US" dirty="0" err="1"/>
              <a:t>Storbritannien</a:t>
            </a:r>
            <a:r>
              <a:rPr lang="en-US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60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person, militäruniform, klädd&#10;&#10;Automatiskt genererad beskrivning">
            <a:extLst>
              <a:ext uri="{FF2B5EF4-FFF2-40B4-BE49-F238E27FC236}">
                <a16:creationId xmlns:a16="http://schemas.microsoft.com/office/drawing/2014/main" id="{D5E28AAB-07A6-EF4A-8EF9-868E3301D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991" b="30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383FED-EE64-7245-A264-3319E180AE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883" y="321176"/>
            <a:ext cx="4332307" cy="58967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Hitler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hans</a:t>
            </a:r>
            <a:r>
              <a:rPr lang="en-US" sz="2400" dirty="0"/>
              <a:t> </a:t>
            </a:r>
            <a:r>
              <a:rPr lang="en-US" sz="2400" dirty="0" err="1"/>
              <a:t>tredje</a:t>
            </a:r>
            <a:r>
              <a:rPr lang="en-US" sz="2400" dirty="0"/>
              <a:t> </a:t>
            </a:r>
            <a:r>
              <a:rPr lang="en-US" sz="2400" dirty="0" err="1"/>
              <a:t>rike</a:t>
            </a:r>
            <a:r>
              <a:rPr lang="en-US" sz="2400" dirty="0"/>
              <a:t> –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rike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skulle</a:t>
            </a:r>
            <a:r>
              <a:rPr lang="en-US" sz="2400" dirty="0"/>
              <a:t> </a:t>
            </a:r>
            <a:r>
              <a:rPr lang="en-US" sz="2400" dirty="0" err="1"/>
              <a:t>bestå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1000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Hitler tar </a:t>
            </a:r>
            <a:r>
              <a:rPr lang="en-US" sz="2400" dirty="0" err="1"/>
              <a:t>titeln</a:t>
            </a:r>
            <a:r>
              <a:rPr lang="en-US" sz="2400" dirty="0"/>
              <a:t> Führer </a:t>
            </a:r>
            <a:r>
              <a:rPr lang="en-US" sz="2400" dirty="0" err="1"/>
              <a:t>när</a:t>
            </a:r>
            <a:r>
              <a:rPr lang="en-US" sz="2400" dirty="0"/>
              <a:t> Hindenburg </a:t>
            </a:r>
            <a:r>
              <a:rPr lang="en-US" sz="2400" dirty="0" err="1"/>
              <a:t>dör</a:t>
            </a:r>
            <a:r>
              <a:rPr lang="en-US" sz="2400" dirty="0"/>
              <a:t> 1934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gör</a:t>
            </a:r>
            <a:r>
              <a:rPr lang="en-US" sz="2400" dirty="0"/>
              <a:t> sig till </a:t>
            </a:r>
            <a:r>
              <a:rPr lang="en-US" sz="2400" dirty="0" err="1"/>
              <a:t>enväldig</a:t>
            </a:r>
            <a:r>
              <a:rPr lang="en-US" sz="2400" dirty="0"/>
              <a:t> </a:t>
            </a:r>
            <a:r>
              <a:rPr lang="en-US" sz="2400" dirty="0" err="1"/>
              <a:t>diktator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Pojkar</a:t>
            </a:r>
            <a:r>
              <a:rPr lang="en-US" sz="2400" dirty="0"/>
              <a:t> 10-18 ska </a:t>
            </a:r>
            <a:r>
              <a:rPr lang="en-US" sz="2400" dirty="0" err="1"/>
              <a:t>ingår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det 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Hitlerjugend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flickorna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Bund </a:t>
            </a:r>
            <a:r>
              <a:rPr lang="en-US" sz="2400" dirty="0" err="1"/>
              <a:t>Deuscher</a:t>
            </a:r>
            <a:r>
              <a:rPr lang="en-US" sz="2400" dirty="0"/>
              <a:t> </a:t>
            </a:r>
            <a:r>
              <a:rPr lang="en-US" sz="2400" dirty="0" err="1"/>
              <a:t>Mädel</a:t>
            </a:r>
            <a:r>
              <a:rPr lang="en-US" sz="2400" dirty="0"/>
              <a:t>. </a:t>
            </a:r>
          </a:p>
          <a:p>
            <a:r>
              <a:rPr lang="en-US" sz="2400" dirty="0"/>
              <a:t>Dessa </a:t>
            </a:r>
            <a:r>
              <a:rPr lang="en-US" sz="2400" dirty="0" err="1"/>
              <a:t>organisationer</a:t>
            </a:r>
            <a:r>
              <a:rPr lang="en-US" sz="2400" dirty="0"/>
              <a:t> var de </a:t>
            </a:r>
            <a:r>
              <a:rPr lang="en-US" sz="2400" dirty="0" err="1"/>
              <a:t>enda</a:t>
            </a:r>
            <a:r>
              <a:rPr lang="en-US" sz="2400" dirty="0"/>
              <a:t> </a:t>
            </a:r>
            <a:r>
              <a:rPr lang="en-US" sz="2400" dirty="0" err="1"/>
              <a:t>tillåtna</a:t>
            </a:r>
            <a:r>
              <a:rPr lang="en-US" sz="2400" dirty="0"/>
              <a:t> </a:t>
            </a:r>
            <a:r>
              <a:rPr lang="en-US" sz="2400" dirty="0" err="1"/>
              <a:t>ungdomsorganisationerna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landet</a:t>
            </a:r>
            <a:r>
              <a:rPr lang="en-US" sz="2400" dirty="0"/>
              <a:t>. </a:t>
            </a:r>
          </a:p>
          <a:p>
            <a:endParaRPr lang="en-US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457C986-A16C-F74C-A8AE-50CE31BBAB02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no.wikipedia.org/wiki/Hitlerjuge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6F39B5-2B86-F245-8A10-4DFAE578E5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655" y="1691639"/>
            <a:ext cx="7218862" cy="49123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Kvinnans</a:t>
            </a:r>
            <a:r>
              <a:rPr lang="en-US" sz="2400" dirty="0"/>
              <a:t> roll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hustru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mor </a:t>
            </a:r>
            <a:r>
              <a:rPr lang="en-US" sz="2400" dirty="0" err="1"/>
              <a:t>framhävdes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politiken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propagandan</a:t>
            </a:r>
            <a:r>
              <a:rPr lang="en-US" sz="2400" dirty="0"/>
              <a:t>, de </a:t>
            </a:r>
            <a:r>
              <a:rPr lang="en-US" sz="2400" dirty="0" err="1"/>
              <a:t>skulle</a:t>
            </a:r>
            <a:r>
              <a:rPr lang="en-US" sz="2400" dirty="0"/>
              <a:t> </a:t>
            </a:r>
            <a:r>
              <a:rPr lang="en-US" sz="2400" dirty="0" err="1"/>
              <a:t>föda</a:t>
            </a:r>
            <a:r>
              <a:rPr lang="en-US" sz="2400" dirty="0"/>
              <a:t> </a:t>
            </a:r>
            <a:r>
              <a:rPr lang="en-US" sz="2400" dirty="0" err="1"/>
              <a:t>tyskblodiga</a:t>
            </a:r>
            <a:r>
              <a:rPr lang="en-US" sz="2400" dirty="0"/>
              <a:t> barn, </a:t>
            </a:r>
            <a:r>
              <a:rPr lang="en-US" sz="2400" dirty="0" err="1"/>
              <a:t>gärna</a:t>
            </a:r>
            <a:r>
              <a:rPr lang="en-US" sz="2400" dirty="0"/>
              <a:t> 4 </a:t>
            </a:r>
            <a:r>
              <a:rPr lang="en-US" sz="2400" dirty="0" err="1"/>
              <a:t>st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fler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Gemenskap</a:t>
            </a:r>
            <a:r>
              <a:rPr lang="en-US" sz="2400" dirty="0"/>
              <a:t>, </a:t>
            </a:r>
            <a:r>
              <a:rPr lang="en-US" sz="2400" dirty="0" err="1"/>
              <a:t>offervilja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skönhetsupplevelser</a:t>
            </a:r>
            <a:r>
              <a:rPr lang="en-US" sz="2400" dirty="0"/>
              <a:t> </a:t>
            </a:r>
            <a:r>
              <a:rPr lang="en-US" sz="2400" dirty="0" err="1"/>
              <a:t>präglade</a:t>
            </a:r>
            <a:r>
              <a:rPr lang="en-US" sz="2400" dirty="0"/>
              <a:t> de </a:t>
            </a:r>
            <a:r>
              <a:rPr lang="en-US" sz="2400" dirty="0" err="1"/>
              <a:t>första</a:t>
            </a:r>
            <a:r>
              <a:rPr lang="en-US" sz="2400" dirty="0"/>
              <a:t> </a:t>
            </a:r>
            <a:r>
              <a:rPr lang="en-US" sz="2400" dirty="0" err="1"/>
              <a:t>årens</a:t>
            </a:r>
            <a:r>
              <a:rPr lang="en-US" sz="2400" dirty="0"/>
              <a:t> propaganda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tyskarnas</a:t>
            </a:r>
            <a:r>
              <a:rPr lang="en-US" sz="2400" dirty="0"/>
              <a:t> </a:t>
            </a:r>
            <a:r>
              <a:rPr lang="en-US" sz="2400" dirty="0" err="1"/>
              <a:t>upplevelser</a:t>
            </a:r>
            <a:r>
              <a:rPr lang="en-US" sz="2400" dirty="0"/>
              <a:t> av den 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ordningen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landet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inte</a:t>
            </a:r>
            <a:r>
              <a:rPr lang="en-US" sz="2400" dirty="0"/>
              <a:t> den terror vi </a:t>
            </a:r>
            <a:r>
              <a:rPr lang="en-US" sz="2400" dirty="0" err="1"/>
              <a:t>förknippar</a:t>
            </a:r>
            <a:r>
              <a:rPr lang="en-US" sz="2400" dirty="0"/>
              <a:t> med </a:t>
            </a:r>
            <a:r>
              <a:rPr lang="en-US" sz="2400" dirty="0" err="1"/>
              <a:t>nazismen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efterhand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3074" name="Picture 2" descr="Nazistisk ideologi | Propaganda | Eternal Echoes">
            <a:extLst>
              <a:ext uri="{FF2B5EF4-FFF2-40B4-BE49-F238E27FC236}">
                <a16:creationId xmlns:a16="http://schemas.microsoft.com/office/drawing/2014/main" id="{6210A367-0EFA-6C4B-9798-B2E934BA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16" y="254000"/>
            <a:ext cx="3817544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D9A66-1350-B74E-BAC8-45EEE5D9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128588"/>
            <a:ext cx="4784796" cy="1468076"/>
          </a:xfrm>
        </p:spPr>
        <p:txBody>
          <a:bodyPr>
            <a:normAutofit/>
          </a:bodyPr>
          <a:lstStyle/>
          <a:p>
            <a:r>
              <a:rPr lang="sv-SE" b="1" dirty="0"/>
              <a:t>Antisemitismen 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DB17AA-65C9-CB43-AFD1-0058D6D6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70" y="1057275"/>
            <a:ext cx="6083930" cy="5329238"/>
          </a:xfrm>
        </p:spPr>
        <p:txBody>
          <a:bodyPr>
            <a:normAutofit/>
          </a:bodyPr>
          <a:lstStyle/>
          <a:p>
            <a:r>
              <a:rPr lang="sv-SE" dirty="0"/>
              <a:t>Nazisterna knyter an till gamla rasistiska och antisemitiska tankar och de utmålar judarna som både en fiende till staten Tyskland men även en fiende mot det tyska folket i sig. </a:t>
            </a:r>
          </a:p>
          <a:p>
            <a:r>
              <a:rPr lang="sv-SE" dirty="0"/>
              <a:t>Tyskar/germaner/arier – herrefolket/</a:t>
            </a:r>
            <a:r>
              <a:rPr lang="sv-SE" dirty="0" err="1"/>
              <a:t>übermensken</a:t>
            </a:r>
            <a:r>
              <a:rPr lang="sv-SE" dirty="0"/>
              <a:t>. </a:t>
            </a:r>
          </a:p>
          <a:p>
            <a:r>
              <a:rPr lang="sv-SE" dirty="0"/>
              <a:t>Arier var den högst stående människorasen och judarna var den lägst stående. </a:t>
            </a:r>
          </a:p>
          <a:p>
            <a:r>
              <a:rPr lang="sv-SE" dirty="0"/>
              <a:t>Svenska statens institut för rasbiologi 1922-1958</a:t>
            </a:r>
          </a:p>
          <a:p>
            <a:endParaRPr lang="sv-SE" sz="2000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E8FCDB1E-A350-4444-B09E-2F40E2A6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596664"/>
            <a:ext cx="4737650" cy="36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E61A5520-5F15-2743-84BB-E78C2F1E7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0172E12-242E-ED43-BCD0-738053894B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2EDC946-66FC-984D-A3CF-9EAF737B39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inomhus, bord&#10;&#10;Automatiskt genererad beskrivning">
            <a:extLst>
              <a:ext uri="{FF2B5EF4-FFF2-40B4-BE49-F238E27FC236}">
                <a16:creationId xmlns:a16="http://schemas.microsoft.com/office/drawing/2014/main" id="{ABA06740-D53F-184C-A1D9-AB70B2C4F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3" r="23655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C52D0-8D4A-484A-8099-1AF4577A60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5751" y="342900"/>
            <a:ext cx="5226050" cy="57180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 </a:t>
            </a:r>
            <a:r>
              <a:rPr lang="en-US" sz="2400" dirty="0" err="1">
                <a:solidFill>
                  <a:srgbClr val="000000"/>
                </a:solidFill>
              </a:rPr>
              <a:t>maj</a:t>
            </a:r>
            <a:r>
              <a:rPr lang="en-US" sz="2400" dirty="0">
                <a:solidFill>
                  <a:srgbClr val="000000"/>
                </a:solidFill>
              </a:rPr>
              <a:t> 1933 </a:t>
            </a:r>
            <a:r>
              <a:rPr lang="en-US" sz="2400" dirty="0" err="1">
                <a:solidFill>
                  <a:srgbClr val="000000"/>
                </a:solidFill>
              </a:rPr>
              <a:t>avskedas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judiska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läkare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universitetslärare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från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offentliga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sektorn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1935 </a:t>
            </a:r>
            <a:r>
              <a:rPr lang="en-US" sz="2400" dirty="0" err="1">
                <a:solidFill>
                  <a:srgbClr val="000000"/>
                </a:solidFill>
              </a:rPr>
              <a:t>införs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Nürnberg-lagarna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efter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beslut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på</a:t>
            </a:r>
            <a:r>
              <a:rPr lang="en-US" sz="2400" dirty="0">
                <a:solidFill>
                  <a:srgbClr val="000000"/>
                </a:solidFill>
              </a:rPr>
              <a:t> den </a:t>
            </a:r>
            <a:r>
              <a:rPr lang="en-US" sz="2400" dirty="0" err="1">
                <a:solidFill>
                  <a:srgbClr val="000000"/>
                </a:solidFill>
              </a:rPr>
              <a:t>nazistiska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partikongressen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just </a:t>
            </a:r>
            <a:r>
              <a:rPr lang="en-US" sz="2400" dirty="0" err="1">
                <a:solidFill>
                  <a:srgbClr val="000000"/>
                </a:solidFill>
              </a:rPr>
              <a:t>Nürnberg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Dessa tar </a:t>
            </a:r>
            <a:r>
              <a:rPr lang="en-US" sz="2400" dirty="0" err="1">
                <a:solidFill>
                  <a:srgbClr val="000000"/>
                </a:solidFill>
              </a:rPr>
              <a:t>ifrån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judarna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Tysklad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deras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medborgliga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rättigheter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äktenskap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sexuella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kontakter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mellan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judar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”</a:t>
            </a:r>
            <a:r>
              <a:rPr lang="en-US" sz="2400" dirty="0" err="1">
                <a:solidFill>
                  <a:srgbClr val="000000"/>
                </a:solidFill>
              </a:rPr>
              <a:t>arier</a:t>
            </a:r>
            <a:r>
              <a:rPr lang="en-US" sz="2400" dirty="0">
                <a:solidFill>
                  <a:srgbClr val="000000"/>
                </a:solidFill>
              </a:rPr>
              <a:t>” </a:t>
            </a:r>
            <a:r>
              <a:rPr lang="en-US" sz="2400" dirty="0" err="1">
                <a:solidFill>
                  <a:srgbClr val="000000"/>
                </a:solidFill>
              </a:rPr>
              <a:t>förbjuds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9 </a:t>
            </a:r>
            <a:r>
              <a:rPr lang="en-US" sz="2400" dirty="0" err="1">
                <a:solidFill>
                  <a:srgbClr val="000000"/>
                </a:solidFill>
              </a:rPr>
              <a:t>november</a:t>
            </a:r>
            <a:r>
              <a:rPr lang="en-US" sz="2400" dirty="0">
                <a:solidFill>
                  <a:srgbClr val="000000"/>
                </a:solidFill>
              </a:rPr>
              <a:t> 1938,  </a:t>
            </a:r>
            <a:r>
              <a:rPr lang="en-US" sz="2400" dirty="0" err="1">
                <a:solidFill>
                  <a:srgbClr val="000000"/>
                </a:solidFill>
              </a:rPr>
              <a:t>kristallnatten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där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synagogor</a:t>
            </a:r>
            <a:r>
              <a:rPr lang="en-US" sz="2400" dirty="0">
                <a:solidFill>
                  <a:srgbClr val="000000"/>
                </a:solidFill>
              </a:rPr>
              <a:t> runt om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Tyskland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bränns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tusentals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affärer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andra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lokaler</a:t>
            </a:r>
            <a:r>
              <a:rPr lang="en-US" sz="2400" dirty="0">
                <a:solidFill>
                  <a:srgbClr val="000000"/>
                </a:solidFill>
              </a:rPr>
              <a:t> med </a:t>
            </a:r>
            <a:r>
              <a:rPr lang="en-US" sz="2400" dirty="0" err="1">
                <a:solidFill>
                  <a:srgbClr val="000000"/>
                </a:solidFill>
              </a:rPr>
              <a:t>judiska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ägare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slås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sönder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3DE9D4E-CC17-8349-8CD5-6DCDC32BAFF8}"/>
              </a:ext>
            </a:extLst>
          </p:cNvPr>
          <p:cNvSpPr txBox="1"/>
          <p:nvPr/>
        </p:nvSpPr>
        <p:spPr>
          <a:xfrm>
            <a:off x="9809313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sv.wikipedia.org/wiki/Kristallnat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DC32D2-9DA8-2543-8834-97605DEF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Stormaktspolitik under mellankrigstiden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EE97FF-2D71-2342-8F13-D136A904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57082"/>
            <a:ext cx="6049520" cy="4435157"/>
          </a:xfrm>
        </p:spPr>
        <p:txBody>
          <a:bodyPr anchor="ctr">
            <a:normAutofit/>
          </a:bodyPr>
          <a:lstStyle/>
          <a:p>
            <a:r>
              <a:rPr lang="sv-SE" sz="1900" dirty="0"/>
              <a:t>NF ( nationernas förbund) – skulle garantera </a:t>
            </a:r>
            <a:r>
              <a:rPr lang="sv-SE" sz="1900" dirty="0" err="1"/>
              <a:t>världfreden</a:t>
            </a:r>
            <a:r>
              <a:rPr lang="sv-SE" sz="1900" dirty="0"/>
              <a:t> men som </a:t>
            </a:r>
            <a:r>
              <a:rPr lang="sv-SE" sz="1900" dirty="0" err="1"/>
              <a:t>organistationen</a:t>
            </a:r>
            <a:r>
              <a:rPr lang="sv-SE" sz="1900" dirty="0"/>
              <a:t> var svag från starten, eftersom USA inte var delaktiga. </a:t>
            </a:r>
          </a:p>
          <a:p>
            <a:r>
              <a:rPr lang="sv-SE" sz="1900" dirty="0" err="1"/>
              <a:t>Hämd</a:t>
            </a:r>
            <a:r>
              <a:rPr lang="sv-SE" sz="1900" dirty="0"/>
              <a:t> för Versailles – Nazityskland förbereder sig för krig. </a:t>
            </a:r>
          </a:p>
          <a:p>
            <a:r>
              <a:rPr lang="sv-SE" sz="1900" dirty="0"/>
              <a:t>Tyskland rustar för krig, utökar flottan och flygvapnet. </a:t>
            </a:r>
          </a:p>
          <a:p>
            <a:r>
              <a:rPr lang="sv-SE" sz="1900" dirty="0"/>
              <a:t>varför var detta politiskt sprängstoff? </a:t>
            </a:r>
          </a:p>
          <a:p>
            <a:r>
              <a:rPr lang="sv-SE" sz="1900" dirty="0" err="1"/>
              <a:t>Anschluss</a:t>
            </a:r>
            <a:r>
              <a:rPr lang="sv-SE" sz="1900" dirty="0"/>
              <a:t> och Münchenöverenskommelsen. </a:t>
            </a:r>
          </a:p>
          <a:p>
            <a:pPr lvl="1"/>
            <a:r>
              <a:rPr lang="sv-SE" sz="1900" dirty="0"/>
              <a:t>Peace in </a:t>
            </a:r>
            <a:r>
              <a:rPr lang="sv-SE" sz="1900" dirty="0" err="1"/>
              <a:t>our</a:t>
            </a:r>
            <a:r>
              <a:rPr lang="sv-SE" sz="1900" dirty="0"/>
              <a:t> </a:t>
            </a:r>
            <a:r>
              <a:rPr lang="sv-SE" sz="1900" dirty="0" err="1"/>
              <a:t>time</a:t>
            </a:r>
            <a:r>
              <a:rPr lang="sv-SE" sz="1900" dirty="0"/>
              <a:t> – Neville Chamberlain</a:t>
            </a:r>
          </a:p>
          <a:p>
            <a:r>
              <a:rPr lang="sv-SE" sz="1900" dirty="0" err="1"/>
              <a:t>Lebensraum</a:t>
            </a:r>
            <a:r>
              <a:rPr lang="sv-SE" sz="1900" dirty="0"/>
              <a:t>.</a:t>
            </a:r>
          </a:p>
          <a:p>
            <a:pPr marL="457200" lvl="1" indent="0">
              <a:buNone/>
            </a:pPr>
            <a:endParaRPr lang="sv-SE" sz="1900" dirty="0"/>
          </a:p>
          <a:p>
            <a:endParaRPr lang="sv-SE" sz="1900" dirty="0"/>
          </a:p>
        </p:txBody>
      </p:sp>
      <p:pic>
        <p:nvPicPr>
          <p:cNvPr id="1026" name="Picture 2" descr="ANDRA VÄRLDSKRIGET. Andra världskriget Inleddes 1 september 1939 när  Tyskland gick in i Polen. Två allianser stod mot varandra: Axelmakterna. -  ppt ladda ner">
            <a:extLst>
              <a:ext uri="{FF2B5EF4-FFF2-40B4-BE49-F238E27FC236}">
                <a16:creationId xmlns:a16="http://schemas.microsoft.com/office/drawing/2014/main" id="{832D959C-165E-FA40-9B02-4E96AAE48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 b="-3"/>
          <a:stretch/>
        </p:blipFill>
        <p:spPr bwMode="auto">
          <a:xfrm>
            <a:off x="6335270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2FEF65-1CED-8249-87FC-65E4EF83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v-SE" sz="2800"/>
              <a:t>Molotov-Ribbentrop-pakten </a:t>
            </a:r>
            <a:br>
              <a:rPr lang="sv-SE" sz="2800"/>
            </a:br>
            <a:endParaRPr lang="sv-SE" sz="2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65FB08-9A68-0C45-9284-FD1CB856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1984249"/>
            <a:ext cx="5526468" cy="4616576"/>
          </a:xfrm>
        </p:spPr>
        <p:txBody>
          <a:bodyPr anchor="ctr">
            <a:normAutofit/>
          </a:bodyPr>
          <a:lstStyle/>
          <a:p>
            <a:r>
              <a:rPr lang="sv-SE" sz="2400" dirty="0"/>
              <a:t>Sovjet och Tyskland ingår en antiangreppspakt. </a:t>
            </a:r>
          </a:p>
          <a:p>
            <a:r>
              <a:rPr lang="sv-SE" sz="2400" dirty="0"/>
              <a:t>De delar upp Polen mellan varandra. </a:t>
            </a:r>
          </a:p>
          <a:p>
            <a:r>
              <a:rPr lang="sv-SE" sz="2400" dirty="0"/>
              <a:t>Stalin fick fria händer att expandera i </a:t>
            </a:r>
            <a:r>
              <a:rPr lang="sv-SE" sz="2400" dirty="0" err="1"/>
              <a:t>östeuropa</a:t>
            </a:r>
            <a:r>
              <a:rPr lang="sv-SE" sz="2400" dirty="0"/>
              <a:t>. </a:t>
            </a:r>
          </a:p>
          <a:p>
            <a:r>
              <a:rPr lang="sv-SE" sz="2400" dirty="0"/>
              <a:t>Hitler undanröjde risken för ett tvåfrontskrig, som hade varit förödande för </a:t>
            </a:r>
            <a:r>
              <a:rPr lang="sv-SE" sz="2400" dirty="0" err="1"/>
              <a:t>tyskland</a:t>
            </a:r>
            <a:r>
              <a:rPr lang="sv-SE" sz="2400" dirty="0"/>
              <a:t> under första världskriget.</a:t>
            </a:r>
          </a:p>
          <a:p>
            <a:endParaRPr lang="sv-SE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scism! Vad är fascism? OBS! FASCISM är ett ekonomiskt system! | Helena  Palena">
            <a:extLst>
              <a:ext uri="{FF2B5EF4-FFF2-40B4-BE49-F238E27FC236}">
                <a16:creationId xmlns:a16="http://schemas.microsoft.com/office/drawing/2014/main" id="{FD6B0458-E878-9F40-B6E1-89DFFB0E3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r="-2" b="-2"/>
          <a:stretch/>
        </p:blipFill>
        <p:spPr bwMode="auto">
          <a:xfrm>
            <a:off x="6184902" y="799352"/>
            <a:ext cx="5218296" cy="50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939 – andra världskriget bryter ut | Popularhistoria.se">
            <a:extLst>
              <a:ext uri="{FF2B5EF4-FFF2-40B4-BE49-F238E27FC236}">
                <a16:creationId xmlns:a16="http://schemas.microsoft.com/office/drawing/2014/main" id="{DE14A193-BF72-9A40-8D01-AA0E2AD4C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91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7E95863-9B28-014F-98DC-52A10469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321177"/>
            <a:ext cx="5221266" cy="1036136"/>
          </a:xfrm>
        </p:spPr>
        <p:txBody>
          <a:bodyPr>
            <a:normAutofit/>
          </a:bodyPr>
          <a:lstStyle/>
          <a:p>
            <a:r>
              <a:rPr lang="sv-SE" sz="4000" dirty="0"/>
              <a:t>Andra Världskrigets 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E8973A-5640-2B4F-91B9-3A4DC80D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5500688" cy="5046344"/>
          </a:xfrm>
        </p:spPr>
        <p:txBody>
          <a:bodyPr>
            <a:normAutofit/>
          </a:bodyPr>
          <a:lstStyle/>
          <a:p>
            <a:r>
              <a:rPr lang="sv-SE" sz="2400" dirty="0"/>
              <a:t>1 september 1939 anföll tyska armén Polen och kriget är ett faktum. </a:t>
            </a:r>
          </a:p>
          <a:p>
            <a:r>
              <a:rPr lang="sv-SE" sz="2400" dirty="0"/>
              <a:t>Två dagar senare förklarar Storbritannien och Frankrike krig mot Tyskland. </a:t>
            </a:r>
          </a:p>
          <a:p>
            <a:r>
              <a:rPr lang="sv-SE" sz="2400" dirty="0"/>
              <a:t>Det sägs att den polska armén mötte tyska pansarvagnar till häst, men detta är en myt. Polackerna var ett militärt utvecklat land men de var inte redo för krig. </a:t>
            </a:r>
          </a:p>
          <a:p>
            <a:r>
              <a:rPr lang="sv-SE" sz="2400" dirty="0"/>
              <a:t>I öster anfaller även Sovjet Polen. </a:t>
            </a:r>
          </a:p>
          <a:p>
            <a:r>
              <a:rPr lang="sv-SE" sz="2400" dirty="0"/>
              <a:t>Efter mindre än en månad var Polen besegrat och uppdelat mellan Tyskland och Sovjet. </a:t>
            </a:r>
          </a:p>
        </p:txBody>
      </p:sp>
    </p:spTree>
    <p:extLst>
      <p:ext uri="{BB962C8B-B14F-4D97-AF65-F5344CB8AC3E}">
        <p14:creationId xmlns:p14="http://schemas.microsoft.com/office/powerpoint/2010/main" val="37654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803A340-1617-4D41-B76E-8C490C50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000000"/>
                </a:solidFill>
              </a:rPr>
              <a:t>Finska vinterkriget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En bild som visar snö, utomhus, skidåkning, person&#10;&#10;Automatiskt genererad beskrivning">
            <a:extLst>
              <a:ext uri="{FF2B5EF4-FFF2-40B4-BE49-F238E27FC236}">
                <a16:creationId xmlns:a16="http://schemas.microsoft.com/office/drawing/2014/main" id="{05E4FF15-74D8-6C4E-BAD1-F26C1918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13" r="16443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D250C4-236F-5E4D-8841-6F2E9526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667" y="1871664"/>
            <a:ext cx="6378958" cy="4189308"/>
          </a:xfrm>
        </p:spPr>
        <p:txBody>
          <a:bodyPr anchor="ctr"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Finland anfölls av Sovjetunionen vintern 1939–våren 1940</a:t>
            </a:r>
          </a:p>
          <a:p>
            <a:r>
              <a:rPr lang="sv-SE" sz="2400" dirty="0">
                <a:solidFill>
                  <a:srgbClr val="000000"/>
                </a:solidFill>
              </a:rPr>
              <a:t>Finlands sak är vår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Finska barn skickas till Sverige som fosterbarn. </a:t>
            </a:r>
          </a:p>
          <a:p>
            <a:r>
              <a:rPr lang="sv-SE" sz="2400" dirty="0">
                <a:solidFill>
                  <a:srgbClr val="000000"/>
                </a:solidFill>
              </a:rPr>
              <a:t>20 000 finnar dör i kriget</a:t>
            </a:r>
          </a:p>
          <a:p>
            <a:r>
              <a:rPr lang="sv-SE" sz="2400" dirty="0">
                <a:solidFill>
                  <a:srgbClr val="000000"/>
                </a:solidFill>
              </a:rPr>
              <a:t>120 000 ryssar. </a:t>
            </a:r>
          </a:p>
          <a:p>
            <a:endParaRPr lang="sv-SE" sz="2000" dirty="0">
              <a:solidFill>
                <a:srgbClr val="00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EC4D1C-2980-1849-886A-58D79E2AD887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4" tooltip="http://sv.wikipedia.org/wiki/Slaget_vid_Tolvaj%C3%A4rv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723</Words>
  <Application>Microsoft Office PowerPoint</Application>
  <PresentationFormat>Bredbild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Nazi-Tyskland &amp; WWII</vt:lpstr>
      <vt:lpstr>PowerPoint-presentation</vt:lpstr>
      <vt:lpstr>PowerPoint-presentation</vt:lpstr>
      <vt:lpstr>Antisemitismen  </vt:lpstr>
      <vt:lpstr>PowerPoint-presentation</vt:lpstr>
      <vt:lpstr>Stormaktspolitik under mellankrigstiden</vt:lpstr>
      <vt:lpstr>Molotov-Ribbentrop-pakten  </vt:lpstr>
      <vt:lpstr>Andra Världskrigets start</vt:lpstr>
      <vt:lpstr>Finska vinterkriget</vt:lpstr>
      <vt:lpstr>Tyskland ockuperar Danmark och Norge</vt:lpstr>
      <vt:lpstr>Midsommarkrisen. 1941 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Nazi-Tyskland &amp; WWII</dc:title>
  <dc:creator>Microsoft Office User</dc:creator>
  <cp:lastModifiedBy>Svensson Patrik</cp:lastModifiedBy>
  <cp:revision>2</cp:revision>
  <dcterms:created xsi:type="dcterms:W3CDTF">2021-05-07T06:10:14Z</dcterms:created>
  <dcterms:modified xsi:type="dcterms:W3CDTF">2021-05-07T08:54:33Z</dcterms:modified>
</cp:coreProperties>
</file>