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8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4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12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3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66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175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1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77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0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10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4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2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87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1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72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37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3C27-830B-455D-90C0-8DF3ED4BF5D8}" type="datetimeFigureOut">
              <a:rPr lang="sv-SE" smtClean="0"/>
              <a:t>2021-10-14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6F70-E3F9-4E79-B00B-B581932C91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66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L1gLfKBbt8&amp;t=42s&amp;ab_channel=NuttyHi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berg, klippa, byggnad&#10;&#10;Automatiskt genererad beskrivning">
            <a:extLst>
              <a:ext uri="{FF2B5EF4-FFF2-40B4-BE49-F238E27FC236}">
                <a16:creationId xmlns:a16="http://schemas.microsoft.com/office/drawing/2014/main" id="{19F5FA71-02F5-43AB-AC0C-4BCC86D7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9091" r="7975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4F89DB2-D429-404A-9223-00F73350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sv-SE" sz="4800" dirty="0">
                <a:solidFill>
                  <a:schemeClr val="bg1"/>
                </a:solidFill>
              </a:rPr>
              <a:t>Egyptens högkultur</a:t>
            </a:r>
          </a:p>
        </p:txBody>
      </p:sp>
    </p:spTree>
    <p:extLst>
      <p:ext uri="{BB962C8B-B14F-4D97-AF65-F5344CB8AC3E}">
        <p14:creationId xmlns:p14="http://schemas.microsoft.com/office/powerpoint/2010/main" val="35311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08413F-AD83-4F35-9CA9-B80D9634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3DEAAF-E907-4488-89B5-93E92EBE2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9C94193-A3F1-405D-97E9-E0738B2D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sv-SE" dirty="0"/>
              <a:t>Egyptiernas skriftspråk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EC7722-05E5-4CFC-B720-7CC2CFAD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>
            <a:normAutofit/>
          </a:bodyPr>
          <a:lstStyle/>
          <a:p>
            <a:r>
              <a:rPr lang="sv-SE" dirty="0"/>
              <a:t>Hieroglyfer</a:t>
            </a:r>
          </a:p>
          <a:p>
            <a:r>
              <a:rPr lang="sv-SE" dirty="0"/>
              <a:t>När/ hur lärde vi oss att tolka/läsa hieroglyferna?</a:t>
            </a:r>
          </a:p>
          <a:p>
            <a:r>
              <a:rPr lang="sv-SE" dirty="0" err="1"/>
              <a:t>Rosettastenen</a:t>
            </a:r>
            <a:r>
              <a:rPr lang="sv-SE" dirty="0"/>
              <a:t> skapade nya möjligheter</a:t>
            </a:r>
          </a:p>
          <a:p>
            <a:r>
              <a:rPr lang="sv-SE" dirty="0">
                <a:hlinkClick r:id="rId3"/>
              </a:rPr>
              <a:t>https://www.youtube.com/watch?v=3L1gLfKBbt8&amp;t=42s&amp;ab_channel=NuttyHistory</a:t>
            </a:r>
            <a:endParaRPr lang="sv-SE" dirty="0"/>
          </a:p>
          <a:p>
            <a:endParaRPr lang="sv-SE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C093F49-AE7E-46A4-BF88-66F3BE7F2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C952D72-2F95-4630-93EC-321A69E52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5060" b="3"/>
          <a:stretch/>
        </p:blipFill>
        <p:spPr>
          <a:xfrm>
            <a:off x="8422081" y="1381279"/>
            <a:ext cx="2656271" cy="2175579"/>
          </a:xfrm>
          <a:custGeom>
            <a:avLst/>
            <a:gdLst/>
            <a:ahLst/>
            <a:cxnLst/>
            <a:rect l="l" t="t" r="r" b="b"/>
            <a:pathLst>
              <a:path w="3023405" h="2220471">
                <a:moveTo>
                  <a:pt x="123891" y="0"/>
                </a:moveTo>
                <a:lnTo>
                  <a:pt x="2899513" y="0"/>
                </a:lnTo>
                <a:lnTo>
                  <a:pt x="2947731" y="9735"/>
                </a:lnTo>
                <a:cubicBezTo>
                  <a:pt x="2992202" y="28544"/>
                  <a:pt x="3023405" y="72578"/>
                  <a:pt x="3023405" y="123900"/>
                </a:cubicBezTo>
                <a:lnTo>
                  <a:pt x="3023405" y="2220471"/>
                </a:lnTo>
                <a:lnTo>
                  <a:pt x="0" y="2220471"/>
                </a:lnTo>
                <a:lnTo>
                  <a:pt x="0" y="123895"/>
                </a:lnTo>
                <a:lnTo>
                  <a:pt x="9736" y="75672"/>
                </a:lnTo>
                <a:cubicBezTo>
                  <a:pt x="22276" y="46025"/>
                  <a:pt x="46026" y="22275"/>
                  <a:pt x="75673" y="9735"/>
                </a:cubicBezTo>
                <a:close/>
              </a:path>
            </a:pathLst>
          </a:custGeom>
        </p:spPr>
      </p:pic>
      <p:pic>
        <p:nvPicPr>
          <p:cNvPr id="4" name="Platshållare för innehåll 4" descr="En bild som visar text, byggnad, byggmaterial, sten&#10;&#10;Automatiskt genererad beskrivning">
            <a:extLst>
              <a:ext uri="{FF2B5EF4-FFF2-40B4-BE49-F238E27FC236}">
                <a16:creationId xmlns:a16="http://schemas.microsoft.com/office/drawing/2014/main" id="{78F001BD-76F9-4FED-B9FE-3B81DC216F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620"/>
          <a:stretch/>
        </p:blipFill>
        <p:spPr>
          <a:xfrm>
            <a:off x="8422081" y="3714472"/>
            <a:ext cx="2656270" cy="2178313"/>
          </a:xfrm>
          <a:custGeom>
            <a:avLst/>
            <a:gdLst/>
            <a:ahLst/>
            <a:cxnLst/>
            <a:rect l="l" t="t" r="r" b="b"/>
            <a:pathLst>
              <a:path w="3023404" h="2223262">
                <a:moveTo>
                  <a:pt x="0" y="0"/>
                </a:moveTo>
                <a:lnTo>
                  <a:pt x="3023404" y="0"/>
                </a:lnTo>
                <a:lnTo>
                  <a:pt x="3023404" y="2119740"/>
                </a:lnTo>
                <a:cubicBezTo>
                  <a:pt x="3023404" y="2176914"/>
                  <a:pt x="2977056" y="2223262"/>
                  <a:pt x="2919882" y="2223262"/>
                </a:cubicBezTo>
                <a:lnTo>
                  <a:pt x="103519" y="2223262"/>
                </a:lnTo>
                <a:cubicBezTo>
                  <a:pt x="60639" y="2223262"/>
                  <a:pt x="23848" y="2197191"/>
                  <a:pt x="8132" y="2160036"/>
                </a:cubicBezTo>
                <a:lnTo>
                  <a:pt x="0" y="211975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4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9C0DB-B819-4548-85A2-E749897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v-SE" dirty="0"/>
              <a:t>Vanliga människor</a:t>
            </a:r>
            <a:endParaRPr lang="sv-SE"/>
          </a:p>
        </p:txBody>
      </p:sp>
      <p:pic>
        <p:nvPicPr>
          <p:cNvPr id="5" name="Bildobjekt 4" descr="En bild som visar text, gammal, tyg, sten&#10;&#10;Automatiskt genererad beskrivning">
            <a:extLst>
              <a:ext uri="{FF2B5EF4-FFF2-40B4-BE49-F238E27FC236}">
                <a16:creationId xmlns:a16="http://schemas.microsoft.com/office/drawing/2014/main" id="{28E3B22C-0700-48CD-93C1-D76D31320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9507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F24A7-C153-472C-8466-5E1CEA50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sv-SE" sz="1700" dirty="0"/>
              <a:t>Hur levde vanliga människor i forntida Egypten?</a:t>
            </a:r>
          </a:p>
          <a:p>
            <a:r>
              <a:rPr lang="sv-SE" sz="1700" dirty="0"/>
              <a:t>- de flesta människor arbetade som bönder, de levde ofta hela sina liv på samma plats, en plats där man odlade och födde upp djur</a:t>
            </a:r>
          </a:p>
          <a:p>
            <a:r>
              <a:rPr lang="sv-SE" sz="1700" dirty="0"/>
              <a:t>- de levde tillsammans med den närmsta familjen, föräldrar, barn och kanske mor- och farföräldrar</a:t>
            </a:r>
          </a:p>
          <a:p>
            <a:r>
              <a:rPr lang="sv-SE" sz="1700" dirty="0"/>
              <a:t>- bostäderna var byggda av lertegel, med kök och andra levnadsutrymmen</a:t>
            </a:r>
          </a:p>
          <a:p>
            <a:r>
              <a:rPr lang="sv-SE" sz="1700" dirty="0"/>
              <a:t>- skatt betalades till rikets härskare (farao), skatten betalades ofta i form av säd, som lagrades i magasin bl.a. till tillfällen när det blev missväxt</a:t>
            </a:r>
          </a:p>
          <a:p>
            <a:r>
              <a:rPr lang="sv-SE" sz="1700" dirty="0"/>
              <a:t>- skatt betalades också i form av arbete på pyramiderna</a:t>
            </a:r>
          </a:p>
        </p:txBody>
      </p:sp>
    </p:spTree>
    <p:extLst>
      <p:ext uri="{BB962C8B-B14F-4D97-AF65-F5344CB8AC3E}">
        <p14:creationId xmlns:p14="http://schemas.microsoft.com/office/powerpoint/2010/main" val="30227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natur, utomhus, solnedgång&#10;&#10;Automatiskt genererad beskrivning">
            <a:extLst>
              <a:ext uri="{FF2B5EF4-FFF2-40B4-BE49-F238E27FC236}">
                <a16:creationId xmlns:a16="http://schemas.microsoft.com/office/drawing/2014/main" id="{E18C4EFE-4E25-407B-8DC0-F3A1C1EDA0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r="2334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54FC142-513A-484E-B49C-AF7C98B6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90152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Pyramiderna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EF7367-A6C6-482E-AFBF-6C09D94C1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Vilka byggde pyramiderna?</a:t>
            </a:r>
          </a:p>
          <a:p>
            <a:r>
              <a:rPr lang="sv-SE" dirty="0"/>
              <a:t>-pyramiderna byggdes av vanliga människor, men antagligen också av slavar</a:t>
            </a:r>
          </a:p>
          <a:p>
            <a:r>
              <a:rPr lang="sv-SE" dirty="0"/>
              <a:t>När Nilen svämmade över gick det inte att arbeta med jordbruket, då arbetade man istället med att bygga pyramiderna eller tempel</a:t>
            </a:r>
          </a:p>
          <a:p>
            <a:r>
              <a:rPr lang="sv-SE" dirty="0"/>
              <a:t>Åt vem byggdes pyramiderna?</a:t>
            </a:r>
          </a:p>
          <a:p>
            <a:r>
              <a:rPr lang="sv-SE" dirty="0"/>
              <a:t>-pyramiderna var faraos gravmonument</a:t>
            </a:r>
          </a:p>
          <a:p>
            <a:r>
              <a:rPr lang="sv-SE" dirty="0"/>
              <a:t>Vad var syftet med pyramiderna?</a:t>
            </a:r>
          </a:p>
          <a:p>
            <a:r>
              <a:rPr lang="sv-SE" dirty="0"/>
              <a:t>- dyrkandet av solguden </a:t>
            </a:r>
            <a:r>
              <a:rPr lang="sv-SE" dirty="0" err="1"/>
              <a:t>Ra</a:t>
            </a:r>
            <a:r>
              <a:rPr lang="sv-SE" dirty="0"/>
              <a:t> förklarar pyramidernas form, faraon skulle återuppstå och klättra upp i himlen till solen</a:t>
            </a:r>
          </a:p>
          <a:p>
            <a:r>
              <a:rPr lang="sv-SE" dirty="0"/>
              <a:t>Det finns cirka 80 pyramider i Egypten, men utanför Kairo på Nilens västra strand finns den så kallade Gizaplatån, där finns de tre största pyramiderna, tillägnade tre faraoner: Cheops, </a:t>
            </a:r>
            <a:r>
              <a:rPr lang="sv-SE" dirty="0" err="1"/>
              <a:t>Mykerinos</a:t>
            </a:r>
            <a:r>
              <a:rPr lang="sv-SE" dirty="0"/>
              <a:t> och </a:t>
            </a:r>
            <a:r>
              <a:rPr lang="sv-SE" dirty="0" err="1"/>
              <a:t>Chefrens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12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90E2A-B16A-4CD1-B851-CB618F00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sv-SE"/>
              <a:t>Pyramiderna forts.</a:t>
            </a:r>
          </a:p>
        </p:txBody>
      </p:sp>
      <p:pic>
        <p:nvPicPr>
          <p:cNvPr id="5" name="Bildobjekt 4" descr="En bild som visar himmel, utomhus, öken, högland&#10;&#10;Automatiskt genererad beskrivning">
            <a:extLst>
              <a:ext uri="{FF2B5EF4-FFF2-40B4-BE49-F238E27FC236}">
                <a16:creationId xmlns:a16="http://schemas.microsoft.com/office/drawing/2014/main" id="{740FF558-1F7C-443E-9900-162997D0A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" b="2"/>
          <a:stretch/>
        </p:blipFill>
        <p:spPr>
          <a:xfrm>
            <a:off x="685800" y="2501159"/>
            <a:ext cx="3815862" cy="287879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598FFF-B7D1-4E5B-8EA7-05520942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944" y="1928495"/>
            <a:ext cx="6788444" cy="4570779"/>
          </a:xfrm>
        </p:spPr>
        <p:txBody>
          <a:bodyPr>
            <a:normAutofit/>
          </a:bodyPr>
          <a:lstStyle/>
          <a:p>
            <a:r>
              <a:rPr lang="sv-SE" sz="1800" dirty="0"/>
              <a:t>Cheopspyramiden är den största pyramiden av de alla</a:t>
            </a:r>
          </a:p>
          <a:p>
            <a:r>
              <a:rPr lang="sv-SE" sz="1800" dirty="0"/>
              <a:t>Den består av 2,3 miljoner stenblock som varierar i vikt från 2,5 till 15 ton, hade blocken fraktats dit idag hade man behövt en halv miljon lastbilar som vardera klarade en last på 15 ton</a:t>
            </a:r>
          </a:p>
          <a:p>
            <a:r>
              <a:rPr lang="sv-SE" sz="1800" dirty="0"/>
              <a:t>Enligt den grekiske historikern Herodotos tog det 20 år och krävdes 100 000 man för att bygga pyramiden</a:t>
            </a:r>
          </a:p>
          <a:p>
            <a:r>
              <a:rPr lang="sv-SE" sz="1800" dirty="0"/>
              <a:t>Under forntidens Egypten var pyramiderna ett heligt begravningsområde som omgavs av en mur</a:t>
            </a:r>
          </a:p>
          <a:p>
            <a:r>
              <a:rPr lang="sv-SE" sz="1800" dirty="0"/>
              <a:t>För att skydda sig mot gravplundrare fylldes ingångskorridoren till pyramiden med stora granitblock, själva ingången till faraos gravkammare blockerades med tre stora block i granit. Trots detta har pyramiderna utsatts för gravplundring</a:t>
            </a:r>
          </a:p>
        </p:txBody>
      </p:sp>
    </p:spTree>
    <p:extLst>
      <p:ext uri="{BB962C8B-B14F-4D97-AF65-F5344CB8AC3E}">
        <p14:creationId xmlns:p14="http://schemas.microsoft.com/office/powerpoint/2010/main" val="30484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E7D57A3-5CF4-45B1-8DEC-AD3A87A6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42473"/>
            <a:ext cx="11338560" cy="657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berg, utomhus, himmel, natur&#10;&#10;Automatiskt genererad beskrivning">
            <a:extLst>
              <a:ext uri="{FF2B5EF4-FFF2-40B4-BE49-F238E27FC236}">
                <a16:creationId xmlns:a16="http://schemas.microsoft.com/office/drawing/2014/main" id="{5998CDDB-2208-4286-95A2-655BFBD0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6B19A50-244B-4D15-8486-319B08E4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Flodkultur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D0E330D-A7AB-41F4-BB5E-91228AC3D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Varför kallar vi Egypten för en flodkulktur?</a:t>
            </a:r>
          </a:p>
        </p:txBody>
      </p:sp>
    </p:spTree>
    <p:extLst>
      <p:ext uri="{BB962C8B-B14F-4D97-AF65-F5344CB8AC3E}">
        <p14:creationId xmlns:p14="http://schemas.microsoft.com/office/powerpoint/2010/main" val="100701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9F442-46E8-4A61-BE0E-4FCC7F7F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506" y="2098846"/>
            <a:ext cx="4485474" cy="16660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Flodkulturen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Egypten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4" name="Bildobjekt 2" descr="Nile_River_and_delta_from_orbit.jpg">
            <a:extLst>
              <a:ext uri="{FF2B5EF4-FFF2-40B4-BE49-F238E27FC236}">
                <a16:creationId xmlns:a16="http://schemas.microsoft.com/office/drawing/2014/main" id="{82DA42C2-D719-4088-8503-327A07CB5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0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5FBBC8-93B1-4A88-945E-2655144E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sv-SE"/>
              <a:t>Flodkultur/ Högkultur</a:t>
            </a:r>
            <a:endParaRPr lang="sv-SE" dirty="0"/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358968AE-C335-4FF6-9677-5A5D5480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sv-SE" sz="2400" dirty="0"/>
              <a:t>Kännetecken:</a:t>
            </a:r>
          </a:p>
          <a:p>
            <a:r>
              <a:rPr lang="sv-SE" sz="2400" dirty="0"/>
              <a:t>Överproduktion av mat och en utvecklad arbetsfördelning</a:t>
            </a:r>
          </a:p>
          <a:p>
            <a:r>
              <a:rPr lang="sv-SE" sz="2400" dirty="0"/>
              <a:t>En styrande centralmakt</a:t>
            </a:r>
          </a:p>
          <a:p>
            <a:r>
              <a:rPr lang="sv-SE" sz="2400" dirty="0"/>
              <a:t>En gemensam kultur</a:t>
            </a:r>
          </a:p>
          <a:p>
            <a:endParaRPr lang="sv-SE" sz="2400" dirty="0"/>
          </a:p>
        </p:txBody>
      </p:sp>
      <p:pic>
        <p:nvPicPr>
          <p:cNvPr id="5" name="Picture 4" descr="Öppna påsar med olika sorters korn och gryn">
            <a:extLst>
              <a:ext uri="{FF2B5EF4-FFF2-40B4-BE49-F238E27FC236}">
                <a16:creationId xmlns:a16="http://schemas.microsoft.com/office/drawing/2014/main" id="{36B59E70-2523-4063-ABE6-7A83FCB7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8" r="30762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72EDCD8-AC49-4CB6-A210-F85EBC7B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Vem var Farao?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4" descr="En bild som visar text, läder&#10;&#10;Automatiskt genererad beskrivning">
            <a:extLst>
              <a:ext uri="{FF2B5EF4-FFF2-40B4-BE49-F238E27FC236}">
                <a16:creationId xmlns:a16="http://schemas.microsoft.com/office/drawing/2014/main" id="{222C20AD-CF09-48EB-92B3-95F54E15F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2043" b="-3"/>
          <a:stretch/>
        </p:blipFill>
        <p:spPr>
          <a:xfrm>
            <a:off x="1527395" y="643464"/>
            <a:ext cx="3707818" cy="55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47646-BAA6-4D3A-804B-6679F86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Religion i forna Egypten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C4B1BA-6974-45AD-A37F-0FCB3A50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/>
          </a:bodyPr>
          <a:lstStyle/>
          <a:p>
            <a:r>
              <a:rPr lang="sv-SE" sz="1700" dirty="0">
                <a:solidFill>
                  <a:srgbClr val="FFFFFF"/>
                </a:solidFill>
              </a:rPr>
              <a:t>Farao var både världslig härskare och en gud</a:t>
            </a:r>
          </a:p>
          <a:p>
            <a:r>
              <a:rPr lang="sv-SE" sz="1700" dirty="0">
                <a:solidFill>
                  <a:srgbClr val="FFFFFF"/>
                </a:solidFill>
              </a:rPr>
              <a:t>Att folket hade gemensamma gudar och tempel gjorde att Egypten hölls samman</a:t>
            </a:r>
          </a:p>
          <a:p>
            <a:r>
              <a:rPr lang="sv-SE" sz="1700" dirty="0">
                <a:solidFill>
                  <a:srgbClr val="FFFFFF"/>
                </a:solidFill>
              </a:rPr>
              <a:t>Prästerna fungerade som en länk mellan folket och farao, prästerna skulle upprätthålla folkets tro på faraos gudomlighet</a:t>
            </a:r>
          </a:p>
          <a:p>
            <a:r>
              <a:rPr lang="sv-SE" sz="1700" dirty="0">
                <a:solidFill>
                  <a:srgbClr val="FFFFFF"/>
                </a:solidFill>
              </a:rPr>
              <a:t>Behövdes en stark militärmakt?</a:t>
            </a:r>
          </a:p>
          <a:p>
            <a:r>
              <a:rPr lang="sv-SE" sz="1700" dirty="0">
                <a:solidFill>
                  <a:srgbClr val="FFFFFF"/>
                </a:solidFill>
              </a:rPr>
              <a:t>Under långa perioder fanns inga yttre hot mot Egypten, folket betalade skatt och lydde på grund av att den gemensamma kulturen var så pass viktig för alla</a:t>
            </a:r>
          </a:p>
          <a:p>
            <a:r>
              <a:rPr lang="sv-SE" sz="1700" dirty="0">
                <a:solidFill>
                  <a:srgbClr val="FFFFFF"/>
                </a:solidFill>
              </a:rPr>
              <a:t>Egypten hade många olika gudar, polyteism, exempelvis:</a:t>
            </a:r>
          </a:p>
          <a:p>
            <a:endParaRPr lang="sv-SE" sz="1700" dirty="0">
              <a:solidFill>
                <a:srgbClr val="FFFFFF"/>
              </a:solidFill>
            </a:endParaRPr>
          </a:p>
          <a:p>
            <a:endParaRPr lang="sv-SE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34BA3A-3CD5-41F7-93FC-FB88F35E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Religion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3B9D5-452E-4A6D-88A6-1371FDDD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 lnSpcReduction="10000"/>
          </a:bodyPr>
          <a:lstStyle/>
          <a:p>
            <a:r>
              <a:rPr lang="sv-SE" sz="1700" dirty="0">
                <a:solidFill>
                  <a:srgbClr val="FFFFFF"/>
                </a:solidFill>
              </a:rPr>
              <a:t>Re (</a:t>
            </a:r>
            <a:r>
              <a:rPr lang="sv-SE" sz="1700" dirty="0" err="1">
                <a:solidFill>
                  <a:srgbClr val="FFFFFF"/>
                </a:solidFill>
              </a:rPr>
              <a:t>Ra</a:t>
            </a:r>
            <a:r>
              <a:rPr lang="sv-SE" sz="1700" dirty="0">
                <a:solidFill>
                  <a:srgbClr val="FFFFFF"/>
                </a:solidFill>
              </a:rPr>
              <a:t>)- solguden och världens skapare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Thot</a:t>
            </a:r>
            <a:r>
              <a:rPr lang="sv-SE" sz="1700" dirty="0">
                <a:solidFill>
                  <a:srgbClr val="FFFFFF"/>
                </a:solidFill>
              </a:rPr>
              <a:t>- gudomlig budbärare och visdomens och skrivarnas gud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Anubis</a:t>
            </a:r>
            <a:r>
              <a:rPr lang="sv-SE" sz="1700" dirty="0">
                <a:solidFill>
                  <a:srgbClr val="FFFFFF"/>
                </a:solidFill>
              </a:rPr>
              <a:t>- skyddade de dödas gravar- vägde hjärtan på en våg mot sanningens fjäder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Horus</a:t>
            </a:r>
            <a:r>
              <a:rPr lang="sv-SE" sz="1700" dirty="0">
                <a:solidFill>
                  <a:srgbClr val="FFFFFF"/>
                </a:solidFill>
              </a:rPr>
              <a:t>- visade sig i varje farao</a:t>
            </a:r>
          </a:p>
          <a:p>
            <a:r>
              <a:rPr lang="sv-SE" sz="1700" dirty="0" err="1">
                <a:solidFill>
                  <a:srgbClr val="FFFFFF"/>
                </a:solidFill>
              </a:rPr>
              <a:t>Echnaton</a:t>
            </a:r>
            <a:r>
              <a:rPr lang="sv-SE" sz="1700" dirty="0">
                <a:solidFill>
                  <a:srgbClr val="FFFFFF"/>
                </a:solidFill>
              </a:rPr>
              <a:t> eller </a:t>
            </a:r>
            <a:r>
              <a:rPr lang="sv-SE" sz="1700" dirty="0" err="1">
                <a:solidFill>
                  <a:srgbClr val="FFFFFF"/>
                </a:solidFill>
              </a:rPr>
              <a:t>Akhenaton</a:t>
            </a:r>
            <a:r>
              <a:rPr lang="sv-SE" sz="1700" dirty="0">
                <a:solidFill>
                  <a:srgbClr val="FFFFFF"/>
                </a:solidFill>
              </a:rPr>
              <a:t> bröt mönstret</a:t>
            </a:r>
          </a:p>
          <a:p>
            <a:r>
              <a:rPr lang="sv-SE" sz="1700" dirty="0">
                <a:solidFill>
                  <a:srgbClr val="FFFFFF"/>
                </a:solidFill>
              </a:rPr>
              <a:t>Från polyteism till monoteism, guden </a:t>
            </a:r>
            <a:r>
              <a:rPr lang="sv-SE" sz="1700" dirty="0" err="1">
                <a:solidFill>
                  <a:srgbClr val="FFFFFF"/>
                </a:solidFill>
              </a:rPr>
              <a:t>Aton</a:t>
            </a:r>
            <a:r>
              <a:rPr lang="sv-SE" sz="1700" dirty="0">
                <a:solidFill>
                  <a:srgbClr val="FFFFFF"/>
                </a:solidFill>
              </a:rPr>
              <a:t> var den enda gud som skulle dyrkas, inte Amon-</a:t>
            </a:r>
            <a:r>
              <a:rPr lang="sv-SE" sz="1700" dirty="0" err="1">
                <a:solidFill>
                  <a:srgbClr val="FFFFFF"/>
                </a:solidFill>
              </a:rPr>
              <a:t>Ra</a:t>
            </a:r>
            <a:r>
              <a:rPr lang="sv-SE" sz="1700" dirty="0">
                <a:solidFill>
                  <a:srgbClr val="FFFFFF"/>
                </a:solidFill>
              </a:rPr>
              <a:t> längre</a:t>
            </a:r>
          </a:p>
          <a:p>
            <a:r>
              <a:rPr lang="sv-SE" sz="1700" dirty="0">
                <a:solidFill>
                  <a:srgbClr val="FFFFFF"/>
                </a:solidFill>
              </a:rPr>
              <a:t>Varade inte länge, men räknas som det första försöket att införa monoteism i världen</a:t>
            </a:r>
          </a:p>
        </p:txBody>
      </p:sp>
    </p:spTree>
    <p:extLst>
      <p:ext uri="{BB962C8B-B14F-4D97-AF65-F5344CB8AC3E}">
        <p14:creationId xmlns:p14="http://schemas.microsoft.com/office/powerpoint/2010/main" val="310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416462-A488-420F-A2F9-CF7D9078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2" y="842527"/>
            <a:ext cx="8610600" cy="1293028"/>
          </a:xfrm>
        </p:spPr>
        <p:txBody>
          <a:bodyPr/>
          <a:lstStyle/>
          <a:p>
            <a:pPr algn="ctr"/>
            <a:r>
              <a:rPr lang="sv-SE" dirty="0" err="1"/>
              <a:t>Anubis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01093B5-732C-46AF-B832-05E7F0F2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6" y="2652148"/>
            <a:ext cx="3598863" cy="3598863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3EA8EA9-9DE2-4583-92C3-C281AF0D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2" y="1570682"/>
            <a:ext cx="2566154" cy="51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9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CD907-A1FE-428E-A454-2567B04E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Livet efter döden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D41214-2696-4104-8DF1-482F64A69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egyptierna var livet efter döden väldigt viktigt</a:t>
            </a:r>
          </a:p>
          <a:p>
            <a:r>
              <a:rPr lang="sv-SE" dirty="0"/>
              <a:t>Döda människor balsamerade</a:t>
            </a:r>
          </a:p>
          <a:p>
            <a:r>
              <a:rPr lang="sv-SE" dirty="0"/>
              <a:t>Olika komplicerat beroende på samhällsklass</a:t>
            </a:r>
          </a:p>
          <a:p>
            <a:r>
              <a:rPr lang="sv-SE" dirty="0"/>
              <a:t>Organen togs ut ur kroppen, bl.a. drogs hjärnan ut genom näsan med en metallhacka</a:t>
            </a:r>
          </a:p>
          <a:p>
            <a:r>
              <a:rPr lang="sv-SE" dirty="0"/>
              <a:t>Hjärtat sparades dock, varför?</a:t>
            </a:r>
          </a:p>
          <a:p>
            <a:r>
              <a:rPr lang="sv-SE" dirty="0"/>
              <a:t>Egyptierna trodde på att döda människor skulle återuppstå och hjärtat ansågs nödvändigt i livet efter döden</a:t>
            </a:r>
          </a:p>
        </p:txBody>
      </p:sp>
    </p:spTree>
    <p:extLst>
      <p:ext uri="{BB962C8B-B14F-4D97-AF65-F5344CB8AC3E}">
        <p14:creationId xmlns:p14="http://schemas.microsoft.com/office/powerpoint/2010/main" val="3508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ngor">
  <a:themeElements>
    <a:clrScheme name="Ång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Ång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ng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628</Words>
  <Application>Microsoft Office PowerPoint</Application>
  <PresentationFormat>Bredbild</PresentationFormat>
  <Paragraphs>60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Ångor</vt:lpstr>
      <vt:lpstr>Egyptens högkultur</vt:lpstr>
      <vt:lpstr>Flodkultur</vt:lpstr>
      <vt:lpstr>Flodkulturen Egypten</vt:lpstr>
      <vt:lpstr>Flodkultur/ Högkultur</vt:lpstr>
      <vt:lpstr>Vem var Farao?</vt:lpstr>
      <vt:lpstr>Religion i forna Egypten</vt:lpstr>
      <vt:lpstr>Religion forts.</vt:lpstr>
      <vt:lpstr>Anubis</vt:lpstr>
      <vt:lpstr>Livet efter döden</vt:lpstr>
      <vt:lpstr>Egyptiernas skriftspråk</vt:lpstr>
      <vt:lpstr>Vanliga människor</vt:lpstr>
      <vt:lpstr>Pyramiderna</vt:lpstr>
      <vt:lpstr>Pyramiderna forts.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Egyptens högkultur</dc:title>
  <dc:creator>Jakobsson Fredrik</dc:creator>
  <cp:lastModifiedBy>Jakobsson Fredrik</cp:lastModifiedBy>
  <cp:revision>7</cp:revision>
  <dcterms:created xsi:type="dcterms:W3CDTF">2021-10-12T12:41:57Z</dcterms:created>
  <dcterms:modified xsi:type="dcterms:W3CDTF">2021-10-14T14:00:32Z</dcterms:modified>
</cp:coreProperties>
</file>